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0"/>
  </p:notesMasterIdLst>
  <p:sldIdLst>
    <p:sldId id="510" r:id="rId3"/>
    <p:sldId id="438" r:id="rId4"/>
    <p:sldId id="439" r:id="rId5"/>
    <p:sldId id="512" r:id="rId6"/>
    <p:sldId id="513" r:id="rId7"/>
    <p:sldId id="514" r:id="rId8"/>
    <p:sldId id="515" r:id="rId9"/>
    <p:sldId id="517" r:id="rId10"/>
    <p:sldId id="533" r:id="rId11"/>
    <p:sldId id="519" r:id="rId12"/>
    <p:sldId id="520" r:id="rId13"/>
    <p:sldId id="524" r:id="rId14"/>
    <p:sldId id="525" r:id="rId15"/>
    <p:sldId id="521" r:id="rId16"/>
    <p:sldId id="522" r:id="rId17"/>
    <p:sldId id="523" r:id="rId18"/>
    <p:sldId id="511" r:id="rId19"/>
    <p:sldId id="440" r:id="rId20"/>
    <p:sldId id="490" r:id="rId21"/>
    <p:sldId id="488" r:id="rId22"/>
    <p:sldId id="442" r:id="rId23"/>
    <p:sldId id="491" r:id="rId24"/>
    <p:sldId id="443" r:id="rId25"/>
    <p:sldId id="431" r:id="rId26"/>
    <p:sldId id="493" r:id="rId27"/>
    <p:sldId id="494" r:id="rId28"/>
    <p:sldId id="495" r:id="rId29"/>
    <p:sldId id="433" r:id="rId30"/>
    <p:sldId id="444" r:id="rId31"/>
    <p:sldId id="486" r:id="rId32"/>
    <p:sldId id="496" r:id="rId33"/>
    <p:sldId id="497" r:id="rId34"/>
    <p:sldId id="498" r:id="rId35"/>
    <p:sldId id="445" r:id="rId36"/>
    <p:sldId id="446" r:id="rId37"/>
    <p:sldId id="526" r:id="rId38"/>
    <p:sldId id="447" r:id="rId39"/>
    <p:sldId id="448" r:id="rId40"/>
    <p:sldId id="449" r:id="rId41"/>
    <p:sldId id="450" r:id="rId42"/>
    <p:sldId id="504" r:id="rId43"/>
    <p:sldId id="451" r:id="rId44"/>
    <p:sldId id="499" r:id="rId45"/>
    <p:sldId id="487" r:id="rId46"/>
    <p:sldId id="452" r:id="rId47"/>
    <p:sldId id="500" r:id="rId48"/>
    <p:sldId id="454" r:id="rId49"/>
    <p:sldId id="501" r:id="rId50"/>
    <p:sldId id="453" r:id="rId51"/>
    <p:sldId id="502" r:id="rId52"/>
    <p:sldId id="455" r:id="rId53"/>
    <p:sldId id="456" r:id="rId54"/>
    <p:sldId id="508" r:id="rId55"/>
    <p:sldId id="457" r:id="rId56"/>
    <p:sldId id="458" r:id="rId57"/>
    <p:sldId id="459" r:id="rId58"/>
    <p:sldId id="460" r:id="rId59"/>
    <p:sldId id="461" r:id="rId60"/>
    <p:sldId id="462" r:id="rId61"/>
    <p:sldId id="464" r:id="rId62"/>
    <p:sldId id="463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4" r:id="rId71"/>
    <p:sldId id="473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82" r:id="rId80"/>
    <p:sldId id="484" r:id="rId81"/>
    <p:sldId id="485" r:id="rId82"/>
    <p:sldId id="527" r:id="rId83"/>
    <p:sldId id="528" r:id="rId84"/>
    <p:sldId id="530" r:id="rId85"/>
    <p:sldId id="531" r:id="rId86"/>
    <p:sldId id="532" r:id="rId87"/>
    <p:sldId id="505" r:id="rId88"/>
    <p:sldId id="507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Ygofu9e5t6J3cMMO9yUjA==" hashData="hqxR7J/RWhN3PelLEPqczM6kjIDMZLD9PJgGpAkQMSdmaNHpF+O+kboKq690Dg3y6HI+PagxgJu9Njw46H/Dt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524"/>
    <a:srgbClr val="34495E"/>
    <a:srgbClr val="FF6702"/>
    <a:srgbClr val="D6B580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6" autoAdjust="0"/>
    <p:restoredTop sz="93910" autoAdjust="0"/>
  </p:normalViewPr>
  <p:slideViewPr>
    <p:cSldViewPr>
      <p:cViewPr varScale="1">
        <p:scale>
          <a:sx n="71" d="100"/>
          <a:sy n="71" d="100"/>
        </p:scale>
        <p:origin x="127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13B13-A9D0-2E41-AD45-11CE6B30FA63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EEFA41DF-5A8B-3D4D-97A0-FB4A48D62AEB}">
      <dgm:prSet custT="1"/>
      <dgm:spPr/>
      <dgm:t>
        <a:bodyPr/>
        <a:lstStyle/>
        <a:p>
          <a:pPr rtl="0"/>
          <a:r>
            <a:rPr lang="en-US" sz="3200" dirty="0" smtClean="0"/>
            <a:t>Moves data between the computer and  external environments such as:</a:t>
          </a:r>
          <a:endParaRPr lang="en-US" sz="3200" dirty="0"/>
        </a:p>
      </dgm:t>
    </dgm:pt>
    <dgm:pt modelId="{0E850D74-1A5F-3B42-90F5-BA9370A679D1}" type="parTrans" cxnId="{589D1413-7611-CB45-BDA8-966152F053BA}">
      <dgm:prSet/>
      <dgm:spPr/>
      <dgm:t>
        <a:bodyPr/>
        <a:lstStyle/>
        <a:p>
          <a:endParaRPr lang="en-US"/>
        </a:p>
      </dgm:t>
    </dgm:pt>
    <dgm:pt modelId="{8A364EA6-BC24-5246-8DBB-5E40E1A455F4}" type="sibTrans" cxnId="{589D1413-7611-CB45-BDA8-966152F053BA}">
      <dgm:prSet/>
      <dgm:spPr/>
      <dgm:t>
        <a:bodyPr/>
        <a:lstStyle/>
        <a:p>
          <a:endParaRPr lang="en-US"/>
        </a:p>
      </dgm:t>
    </dgm:pt>
    <dgm:pt modelId="{62798AD3-A234-374F-872D-8C94832D946E}">
      <dgm:prSet/>
      <dgm:spPr/>
      <dgm:t>
        <a:bodyPr/>
        <a:lstStyle/>
        <a:p>
          <a:pPr rtl="0"/>
          <a:r>
            <a:rPr lang="en-US" dirty="0" smtClean="0"/>
            <a:t>storage (e.g. hard drive)</a:t>
          </a:r>
          <a:endParaRPr lang="en-US" dirty="0"/>
        </a:p>
      </dgm:t>
    </dgm:pt>
    <dgm:pt modelId="{D597B50C-11BB-394D-B818-DA50C2C7943D}" type="parTrans" cxnId="{A69D36B7-6F1B-1E43-BF0D-63D7AA0F17BA}">
      <dgm:prSet/>
      <dgm:spPr/>
      <dgm:t>
        <a:bodyPr/>
        <a:lstStyle/>
        <a:p>
          <a:endParaRPr lang="en-US" dirty="0"/>
        </a:p>
      </dgm:t>
    </dgm:pt>
    <dgm:pt modelId="{ABFE6964-F7ED-9245-9D24-A747C1790289}" type="sibTrans" cxnId="{A69D36B7-6F1B-1E43-BF0D-63D7AA0F17BA}">
      <dgm:prSet/>
      <dgm:spPr/>
      <dgm:t>
        <a:bodyPr/>
        <a:lstStyle/>
        <a:p>
          <a:endParaRPr lang="en-US"/>
        </a:p>
      </dgm:t>
    </dgm:pt>
    <dgm:pt modelId="{4B479AE9-1E14-9B4B-B58C-2BE94915783B}">
      <dgm:prSet/>
      <dgm:spPr/>
      <dgm:t>
        <a:bodyPr/>
        <a:lstStyle/>
        <a:p>
          <a:pPr rtl="0"/>
          <a:r>
            <a:rPr lang="en-US" dirty="0" smtClean="0"/>
            <a:t>communications equipment</a:t>
          </a:r>
          <a:endParaRPr lang="en-US" dirty="0"/>
        </a:p>
      </dgm:t>
    </dgm:pt>
    <dgm:pt modelId="{9F53347B-0A37-9E47-8A36-A015DFA4688A}" type="parTrans" cxnId="{AB11E6F6-BAC8-AD43-B037-A4E36CB6552F}">
      <dgm:prSet/>
      <dgm:spPr/>
      <dgm:t>
        <a:bodyPr/>
        <a:lstStyle/>
        <a:p>
          <a:endParaRPr lang="en-US" dirty="0"/>
        </a:p>
      </dgm:t>
    </dgm:pt>
    <dgm:pt modelId="{1AD8A2FB-CD95-6442-9623-F46076432985}" type="sibTrans" cxnId="{AB11E6F6-BAC8-AD43-B037-A4E36CB6552F}">
      <dgm:prSet/>
      <dgm:spPr/>
      <dgm:t>
        <a:bodyPr/>
        <a:lstStyle/>
        <a:p>
          <a:endParaRPr lang="en-US"/>
        </a:p>
      </dgm:t>
    </dgm:pt>
    <dgm:pt modelId="{E00AFB1C-568F-9E45-BEB4-364298F15AA3}">
      <dgm:prSet/>
      <dgm:spPr/>
      <dgm:t>
        <a:bodyPr/>
        <a:lstStyle/>
        <a:p>
          <a:pPr rtl="0"/>
          <a:r>
            <a:rPr lang="en-US" dirty="0" smtClean="0"/>
            <a:t>terminals</a:t>
          </a:r>
          <a:endParaRPr lang="en-US" dirty="0"/>
        </a:p>
      </dgm:t>
    </dgm:pt>
    <dgm:pt modelId="{B09460E4-89CE-EB46-9D27-B834E60B077C}" type="parTrans" cxnId="{0DDDE72D-5141-E248-9662-5548498B977E}">
      <dgm:prSet/>
      <dgm:spPr/>
      <dgm:t>
        <a:bodyPr/>
        <a:lstStyle/>
        <a:p>
          <a:endParaRPr lang="en-US" dirty="0"/>
        </a:p>
      </dgm:t>
    </dgm:pt>
    <dgm:pt modelId="{9E0D131D-B2BE-6646-82BE-A97FE5C813A2}" type="sibTrans" cxnId="{0DDDE72D-5141-E248-9662-5548498B977E}">
      <dgm:prSet/>
      <dgm:spPr/>
      <dgm:t>
        <a:bodyPr/>
        <a:lstStyle/>
        <a:p>
          <a:endParaRPr lang="en-US"/>
        </a:p>
      </dgm:t>
    </dgm:pt>
    <dgm:pt modelId="{6D85F9F4-607F-AF45-9E26-9F3415EED225}" type="pres">
      <dgm:prSet presAssocID="{C6213B13-A9D0-2E41-AD45-11CE6B30FA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9C39E-BA41-004A-BDF3-2968C3B52597}" type="pres">
      <dgm:prSet presAssocID="{C6213B13-A9D0-2E41-AD45-11CE6B30FA63}" presName="hierFlow" presStyleCnt="0"/>
      <dgm:spPr/>
    </dgm:pt>
    <dgm:pt modelId="{BBA44117-5936-4E47-A125-D2E628BB1173}" type="pres">
      <dgm:prSet presAssocID="{C6213B13-A9D0-2E41-AD45-11CE6B30FA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13F1D97-9E90-E740-AEDB-3443BAD9AB1F}" type="pres">
      <dgm:prSet presAssocID="{EEFA41DF-5A8B-3D4D-97A0-FB4A48D62AEB}" presName="Name17" presStyleCnt="0"/>
      <dgm:spPr/>
    </dgm:pt>
    <dgm:pt modelId="{F1D063C7-04B4-6B47-9C23-C6F87DF56C95}" type="pres">
      <dgm:prSet presAssocID="{EEFA41DF-5A8B-3D4D-97A0-FB4A48D62AEB}" presName="level1Shape" presStyleLbl="node0" presStyleIdx="0" presStyleCnt="1" custScaleX="124258" custScaleY="2348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4C255F-5764-AD44-B363-582F0246F339}" type="pres">
      <dgm:prSet presAssocID="{EEFA41DF-5A8B-3D4D-97A0-FB4A48D62AEB}" presName="hierChild2" presStyleCnt="0"/>
      <dgm:spPr/>
    </dgm:pt>
    <dgm:pt modelId="{9F422072-8793-3945-A574-9BEF2CA9AF69}" type="pres">
      <dgm:prSet presAssocID="{D597B50C-11BB-394D-B818-DA50C2C7943D}" presName="Name25" presStyleLbl="parChTrans1D2" presStyleIdx="0" presStyleCnt="3"/>
      <dgm:spPr/>
      <dgm:t>
        <a:bodyPr/>
        <a:lstStyle/>
        <a:p>
          <a:endParaRPr lang="en-US"/>
        </a:p>
      </dgm:t>
    </dgm:pt>
    <dgm:pt modelId="{7DFDED8C-5B5E-3248-9C35-343FAC1D1ED5}" type="pres">
      <dgm:prSet presAssocID="{D597B50C-11BB-394D-B818-DA50C2C7943D}" presName="connTx" presStyleLbl="parChTrans1D2" presStyleIdx="0" presStyleCnt="3"/>
      <dgm:spPr/>
      <dgm:t>
        <a:bodyPr/>
        <a:lstStyle/>
        <a:p>
          <a:endParaRPr lang="en-US"/>
        </a:p>
      </dgm:t>
    </dgm:pt>
    <dgm:pt modelId="{CB0681EA-9380-414A-BDD5-5D45B14FAC23}" type="pres">
      <dgm:prSet presAssocID="{62798AD3-A234-374F-872D-8C94832D946E}" presName="Name30" presStyleCnt="0"/>
      <dgm:spPr/>
    </dgm:pt>
    <dgm:pt modelId="{27072FB2-AA70-0B42-8209-40CD36EC0342}" type="pres">
      <dgm:prSet presAssocID="{62798AD3-A234-374F-872D-8C94832D946E}" presName="level2Shape" presStyleLbl="node2" presStyleIdx="0" presStyleCnt="3"/>
      <dgm:spPr/>
      <dgm:t>
        <a:bodyPr/>
        <a:lstStyle/>
        <a:p>
          <a:endParaRPr lang="en-US"/>
        </a:p>
      </dgm:t>
    </dgm:pt>
    <dgm:pt modelId="{75968C84-FE25-F24E-A0DD-5BA3DEC2AA06}" type="pres">
      <dgm:prSet presAssocID="{62798AD3-A234-374F-872D-8C94832D946E}" presName="hierChild3" presStyleCnt="0"/>
      <dgm:spPr/>
    </dgm:pt>
    <dgm:pt modelId="{6B6E02F7-EF8A-014D-B232-4B4AF36796C0}" type="pres">
      <dgm:prSet presAssocID="{9F53347B-0A37-9E47-8A36-A015DFA4688A}" presName="Name25" presStyleLbl="parChTrans1D2" presStyleIdx="1" presStyleCnt="3"/>
      <dgm:spPr/>
      <dgm:t>
        <a:bodyPr/>
        <a:lstStyle/>
        <a:p>
          <a:endParaRPr lang="en-US"/>
        </a:p>
      </dgm:t>
    </dgm:pt>
    <dgm:pt modelId="{EE4943FE-39BA-C44A-9739-E30FFB19C540}" type="pres">
      <dgm:prSet presAssocID="{9F53347B-0A37-9E47-8A36-A015DFA4688A}" presName="connTx" presStyleLbl="parChTrans1D2" presStyleIdx="1" presStyleCnt="3"/>
      <dgm:spPr/>
      <dgm:t>
        <a:bodyPr/>
        <a:lstStyle/>
        <a:p>
          <a:endParaRPr lang="en-US"/>
        </a:p>
      </dgm:t>
    </dgm:pt>
    <dgm:pt modelId="{827DF238-F01B-AF4B-A736-02BFA401948D}" type="pres">
      <dgm:prSet presAssocID="{4B479AE9-1E14-9B4B-B58C-2BE94915783B}" presName="Name30" presStyleCnt="0"/>
      <dgm:spPr/>
    </dgm:pt>
    <dgm:pt modelId="{0A4B2E8D-11E8-0B43-B8E6-B0FC31F8806C}" type="pres">
      <dgm:prSet presAssocID="{4B479AE9-1E14-9B4B-B58C-2BE94915783B}" presName="level2Shape" presStyleLbl="node2" presStyleIdx="1" presStyleCnt="3"/>
      <dgm:spPr/>
      <dgm:t>
        <a:bodyPr/>
        <a:lstStyle/>
        <a:p>
          <a:endParaRPr lang="en-US"/>
        </a:p>
      </dgm:t>
    </dgm:pt>
    <dgm:pt modelId="{1C223557-383B-BE48-9ABE-D0A02DF0FC92}" type="pres">
      <dgm:prSet presAssocID="{4B479AE9-1E14-9B4B-B58C-2BE94915783B}" presName="hierChild3" presStyleCnt="0"/>
      <dgm:spPr/>
    </dgm:pt>
    <dgm:pt modelId="{6BEF47CA-0CBD-2B44-96A6-C027A82559FD}" type="pres">
      <dgm:prSet presAssocID="{B09460E4-89CE-EB46-9D27-B834E60B077C}" presName="Name25" presStyleLbl="parChTrans1D2" presStyleIdx="2" presStyleCnt="3"/>
      <dgm:spPr/>
      <dgm:t>
        <a:bodyPr/>
        <a:lstStyle/>
        <a:p>
          <a:endParaRPr lang="en-US"/>
        </a:p>
      </dgm:t>
    </dgm:pt>
    <dgm:pt modelId="{8FB34180-4636-BB45-9DD3-07197FCC8D9A}" type="pres">
      <dgm:prSet presAssocID="{B09460E4-89CE-EB46-9D27-B834E60B077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053071C9-6D24-774F-8CEB-FB100F3C4CE4}" type="pres">
      <dgm:prSet presAssocID="{E00AFB1C-568F-9E45-BEB4-364298F15AA3}" presName="Name30" presStyleCnt="0"/>
      <dgm:spPr/>
    </dgm:pt>
    <dgm:pt modelId="{71F696A8-4BBA-284A-A6A9-6E6BB10325F2}" type="pres">
      <dgm:prSet presAssocID="{E00AFB1C-568F-9E45-BEB4-364298F15AA3}" presName="level2Shape" presStyleLbl="node2" presStyleIdx="2" presStyleCnt="3"/>
      <dgm:spPr/>
      <dgm:t>
        <a:bodyPr/>
        <a:lstStyle/>
        <a:p>
          <a:endParaRPr lang="en-US"/>
        </a:p>
      </dgm:t>
    </dgm:pt>
    <dgm:pt modelId="{AAF27DB8-D460-4C43-B054-EB3140EA55A6}" type="pres">
      <dgm:prSet presAssocID="{E00AFB1C-568F-9E45-BEB4-364298F15AA3}" presName="hierChild3" presStyleCnt="0"/>
      <dgm:spPr/>
    </dgm:pt>
    <dgm:pt modelId="{7E4385E9-8DDD-9946-8CBF-7161DBE0DB0A}" type="pres">
      <dgm:prSet presAssocID="{C6213B13-A9D0-2E41-AD45-11CE6B30FA63}" presName="bgShapesFlow" presStyleCnt="0"/>
      <dgm:spPr/>
    </dgm:pt>
  </dgm:ptLst>
  <dgm:cxnLst>
    <dgm:cxn modelId="{3F9E0E9F-21AF-45C2-9AF4-BB27B900B533}" type="presOf" srcId="{C6213B13-A9D0-2E41-AD45-11CE6B30FA63}" destId="{6D85F9F4-607F-AF45-9E26-9F3415EED225}" srcOrd="0" destOrd="0" presId="urn:microsoft.com/office/officeart/2005/8/layout/hierarchy5"/>
    <dgm:cxn modelId="{EE7880DE-1E5C-409B-8D99-262F440D8754}" type="presOf" srcId="{D597B50C-11BB-394D-B818-DA50C2C7943D}" destId="{9F422072-8793-3945-A574-9BEF2CA9AF69}" srcOrd="0" destOrd="0" presId="urn:microsoft.com/office/officeart/2005/8/layout/hierarchy5"/>
    <dgm:cxn modelId="{83B37717-008E-449E-B459-1A715BB3D1DA}" type="presOf" srcId="{4B479AE9-1E14-9B4B-B58C-2BE94915783B}" destId="{0A4B2E8D-11E8-0B43-B8E6-B0FC31F8806C}" srcOrd="0" destOrd="0" presId="urn:microsoft.com/office/officeart/2005/8/layout/hierarchy5"/>
    <dgm:cxn modelId="{0DDDE72D-5141-E248-9662-5548498B977E}" srcId="{EEFA41DF-5A8B-3D4D-97A0-FB4A48D62AEB}" destId="{E00AFB1C-568F-9E45-BEB4-364298F15AA3}" srcOrd="2" destOrd="0" parTransId="{B09460E4-89CE-EB46-9D27-B834E60B077C}" sibTransId="{9E0D131D-B2BE-6646-82BE-A97FE5C813A2}"/>
    <dgm:cxn modelId="{A69D36B7-6F1B-1E43-BF0D-63D7AA0F17BA}" srcId="{EEFA41DF-5A8B-3D4D-97A0-FB4A48D62AEB}" destId="{62798AD3-A234-374F-872D-8C94832D946E}" srcOrd="0" destOrd="0" parTransId="{D597B50C-11BB-394D-B818-DA50C2C7943D}" sibTransId="{ABFE6964-F7ED-9245-9D24-A747C1790289}"/>
    <dgm:cxn modelId="{3644E3CD-FC44-4D67-BE4A-2ECA9819FEBD}" type="presOf" srcId="{62798AD3-A234-374F-872D-8C94832D946E}" destId="{27072FB2-AA70-0B42-8209-40CD36EC0342}" srcOrd="0" destOrd="0" presId="urn:microsoft.com/office/officeart/2005/8/layout/hierarchy5"/>
    <dgm:cxn modelId="{ACEF04EB-045D-4297-8F00-0411C31AC9A3}" type="presOf" srcId="{9F53347B-0A37-9E47-8A36-A015DFA4688A}" destId="{6B6E02F7-EF8A-014D-B232-4B4AF36796C0}" srcOrd="0" destOrd="0" presId="urn:microsoft.com/office/officeart/2005/8/layout/hierarchy5"/>
    <dgm:cxn modelId="{428E3502-50AE-41D0-B461-C5AAF5F7E2D5}" type="presOf" srcId="{B09460E4-89CE-EB46-9D27-B834E60B077C}" destId="{8FB34180-4636-BB45-9DD3-07197FCC8D9A}" srcOrd="1" destOrd="0" presId="urn:microsoft.com/office/officeart/2005/8/layout/hierarchy5"/>
    <dgm:cxn modelId="{47F479F4-1155-4163-96E8-C6383FD592C8}" type="presOf" srcId="{B09460E4-89CE-EB46-9D27-B834E60B077C}" destId="{6BEF47CA-0CBD-2B44-96A6-C027A82559FD}" srcOrd="0" destOrd="0" presId="urn:microsoft.com/office/officeart/2005/8/layout/hierarchy5"/>
    <dgm:cxn modelId="{44006555-1864-4B3A-8C68-8BA9455E1ACA}" type="presOf" srcId="{9F53347B-0A37-9E47-8A36-A015DFA4688A}" destId="{EE4943FE-39BA-C44A-9739-E30FFB19C540}" srcOrd="1" destOrd="0" presId="urn:microsoft.com/office/officeart/2005/8/layout/hierarchy5"/>
    <dgm:cxn modelId="{FA391BB2-F0DC-4EDA-ABF4-89238B9FD13B}" type="presOf" srcId="{EEFA41DF-5A8B-3D4D-97A0-FB4A48D62AEB}" destId="{F1D063C7-04B4-6B47-9C23-C6F87DF56C95}" srcOrd="0" destOrd="0" presId="urn:microsoft.com/office/officeart/2005/8/layout/hierarchy5"/>
    <dgm:cxn modelId="{02CFBE48-D598-4F86-90B6-6E0E2E53059D}" type="presOf" srcId="{E00AFB1C-568F-9E45-BEB4-364298F15AA3}" destId="{71F696A8-4BBA-284A-A6A9-6E6BB10325F2}" srcOrd="0" destOrd="0" presId="urn:microsoft.com/office/officeart/2005/8/layout/hierarchy5"/>
    <dgm:cxn modelId="{589D1413-7611-CB45-BDA8-966152F053BA}" srcId="{C6213B13-A9D0-2E41-AD45-11CE6B30FA63}" destId="{EEFA41DF-5A8B-3D4D-97A0-FB4A48D62AEB}" srcOrd="0" destOrd="0" parTransId="{0E850D74-1A5F-3B42-90F5-BA9370A679D1}" sibTransId="{8A364EA6-BC24-5246-8DBB-5E40E1A455F4}"/>
    <dgm:cxn modelId="{DC37DD26-E7B0-41E3-B4E5-1CB936E5E852}" type="presOf" srcId="{D597B50C-11BB-394D-B818-DA50C2C7943D}" destId="{7DFDED8C-5B5E-3248-9C35-343FAC1D1ED5}" srcOrd="1" destOrd="0" presId="urn:microsoft.com/office/officeart/2005/8/layout/hierarchy5"/>
    <dgm:cxn modelId="{AB11E6F6-BAC8-AD43-B037-A4E36CB6552F}" srcId="{EEFA41DF-5A8B-3D4D-97A0-FB4A48D62AEB}" destId="{4B479AE9-1E14-9B4B-B58C-2BE94915783B}" srcOrd="1" destOrd="0" parTransId="{9F53347B-0A37-9E47-8A36-A015DFA4688A}" sibTransId="{1AD8A2FB-CD95-6442-9623-F46076432985}"/>
    <dgm:cxn modelId="{18610C94-7531-40C8-944F-3D963D07E5FB}" type="presParOf" srcId="{6D85F9F4-607F-AF45-9E26-9F3415EED225}" destId="{3E49C39E-BA41-004A-BDF3-2968C3B52597}" srcOrd="0" destOrd="0" presId="urn:microsoft.com/office/officeart/2005/8/layout/hierarchy5"/>
    <dgm:cxn modelId="{2099A6D6-5852-4B3A-8517-FC7069048213}" type="presParOf" srcId="{3E49C39E-BA41-004A-BDF3-2968C3B52597}" destId="{BBA44117-5936-4E47-A125-D2E628BB1173}" srcOrd="0" destOrd="0" presId="urn:microsoft.com/office/officeart/2005/8/layout/hierarchy5"/>
    <dgm:cxn modelId="{E1C8EC5C-A619-4B9D-8806-56989BE7F687}" type="presParOf" srcId="{BBA44117-5936-4E47-A125-D2E628BB1173}" destId="{113F1D97-9E90-E740-AEDB-3443BAD9AB1F}" srcOrd="0" destOrd="0" presId="urn:microsoft.com/office/officeart/2005/8/layout/hierarchy5"/>
    <dgm:cxn modelId="{CACA5120-DBD8-44C7-8E46-06D75568FA72}" type="presParOf" srcId="{113F1D97-9E90-E740-AEDB-3443BAD9AB1F}" destId="{F1D063C7-04B4-6B47-9C23-C6F87DF56C95}" srcOrd="0" destOrd="0" presId="urn:microsoft.com/office/officeart/2005/8/layout/hierarchy5"/>
    <dgm:cxn modelId="{9070368D-C487-420F-927F-29CB7494CC14}" type="presParOf" srcId="{113F1D97-9E90-E740-AEDB-3443BAD9AB1F}" destId="{644C255F-5764-AD44-B363-582F0246F339}" srcOrd="1" destOrd="0" presId="urn:microsoft.com/office/officeart/2005/8/layout/hierarchy5"/>
    <dgm:cxn modelId="{F1CA9ED6-916C-4D79-9E9B-3BDCB56A2229}" type="presParOf" srcId="{644C255F-5764-AD44-B363-582F0246F339}" destId="{9F422072-8793-3945-A574-9BEF2CA9AF69}" srcOrd="0" destOrd="0" presId="urn:microsoft.com/office/officeart/2005/8/layout/hierarchy5"/>
    <dgm:cxn modelId="{357574DF-ACEB-483C-91F7-645EC3B31954}" type="presParOf" srcId="{9F422072-8793-3945-A574-9BEF2CA9AF69}" destId="{7DFDED8C-5B5E-3248-9C35-343FAC1D1ED5}" srcOrd="0" destOrd="0" presId="urn:microsoft.com/office/officeart/2005/8/layout/hierarchy5"/>
    <dgm:cxn modelId="{1620975D-0B3C-4155-948C-7BE7850AFA15}" type="presParOf" srcId="{644C255F-5764-AD44-B363-582F0246F339}" destId="{CB0681EA-9380-414A-BDD5-5D45B14FAC23}" srcOrd="1" destOrd="0" presId="urn:microsoft.com/office/officeart/2005/8/layout/hierarchy5"/>
    <dgm:cxn modelId="{EAF9B916-2EE5-4E10-A1D6-0E00043A7910}" type="presParOf" srcId="{CB0681EA-9380-414A-BDD5-5D45B14FAC23}" destId="{27072FB2-AA70-0B42-8209-40CD36EC0342}" srcOrd="0" destOrd="0" presId="urn:microsoft.com/office/officeart/2005/8/layout/hierarchy5"/>
    <dgm:cxn modelId="{5F57D6B3-046E-409F-857A-E19D19100DF2}" type="presParOf" srcId="{CB0681EA-9380-414A-BDD5-5D45B14FAC23}" destId="{75968C84-FE25-F24E-A0DD-5BA3DEC2AA06}" srcOrd="1" destOrd="0" presId="urn:microsoft.com/office/officeart/2005/8/layout/hierarchy5"/>
    <dgm:cxn modelId="{436E5411-053F-4EE6-BBC6-41B607AB1573}" type="presParOf" srcId="{644C255F-5764-AD44-B363-582F0246F339}" destId="{6B6E02F7-EF8A-014D-B232-4B4AF36796C0}" srcOrd="2" destOrd="0" presId="urn:microsoft.com/office/officeart/2005/8/layout/hierarchy5"/>
    <dgm:cxn modelId="{D355A767-6DDB-4C23-B90C-A445CDD03E3D}" type="presParOf" srcId="{6B6E02F7-EF8A-014D-B232-4B4AF36796C0}" destId="{EE4943FE-39BA-C44A-9739-E30FFB19C540}" srcOrd="0" destOrd="0" presId="urn:microsoft.com/office/officeart/2005/8/layout/hierarchy5"/>
    <dgm:cxn modelId="{92FEF8B1-E513-40CC-B955-7EAC1A510D2D}" type="presParOf" srcId="{644C255F-5764-AD44-B363-582F0246F339}" destId="{827DF238-F01B-AF4B-A736-02BFA401948D}" srcOrd="3" destOrd="0" presId="urn:microsoft.com/office/officeart/2005/8/layout/hierarchy5"/>
    <dgm:cxn modelId="{F09D257D-8565-45CE-A0D5-1F8ED12FAB4F}" type="presParOf" srcId="{827DF238-F01B-AF4B-A736-02BFA401948D}" destId="{0A4B2E8D-11E8-0B43-B8E6-B0FC31F8806C}" srcOrd="0" destOrd="0" presId="urn:microsoft.com/office/officeart/2005/8/layout/hierarchy5"/>
    <dgm:cxn modelId="{7B6AC89F-A6FA-4F3C-9BE8-AEC8C70A0D56}" type="presParOf" srcId="{827DF238-F01B-AF4B-A736-02BFA401948D}" destId="{1C223557-383B-BE48-9ABE-D0A02DF0FC92}" srcOrd="1" destOrd="0" presId="urn:microsoft.com/office/officeart/2005/8/layout/hierarchy5"/>
    <dgm:cxn modelId="{20C8F66D-8B58-4802-A7B0-912B69D14139}" type="presParOf" srcId="{644C255F-5764-AD44-B363-582F0246F339}" destId="{6BEF47CA-0CBD-2B44-96A6-C027A82559FD}" srcOrd="4" destOrd="0" presId="urn:microsoft.com/office/officeart/2005/8/layout/hierarchy5"/>
    <dgm:cxn modelId="{5FC82AE2-9B8A-47E5-A78B-F53E5CDCC66B}" type="presParOf" srcId="{6BEF47CA-0CBD-2B44-96A6-C027A82559FD}" destId="{8FB34180-4636-BB45-9DD3-07197FCC8D9A}" srcOrd="0" destOrd="0" presId="urn:microsoft.com/office/officeart/2005/8/layout/hierarchy5"/>
    <dgm:cxn modelId="{81F5D5B2-0B0B-4EDF-978C-A2A03176DB8E}" type="presParOf" srcId="{644C255F-5764-AD44-B363-582F0246F339}" destId="{053071C9-6D24-774F-8CEB-FB100F3C4CE4}" srcOrd="5" destOrd="0" presId="urn:microsoft.com/office/officeart/2005/8/layout/hierarchy5"/>
    <dgm:cxn modelId="{5D25DF25-2836-4C00-ACAC-262CDBEEA12C}" type="presParOf" srcId="{053071C9-6D24-774F-8CEB-FB100F3C4CE4}" destId="{71F696A8-4BBA-284A-A6A9-6E6BB10325F2}" srcOrd="0" destOrd="0" presId="urn:microsoft.com/office/officeart/2005/8/layout/hierarchy5"/>
    <dgm:cxn modelId="{787B01C7-473F-4153-A5F1-0DFC9D330FAB}" type="presParOf" srcId="{053071C9-6D24-774F-8CEB-FB100F3C4CE4}" destId="{AAF27DB8-D460-4C43-B054-EB3140EA55A6}" srcOrd="1" destOrd="0" presId="urn:microsoft.com/office/officeart/2005/8/layout/hierarchy5"/>
    <dgm:cxn modelId="{6C4F1341-33F5-4191-AAE3-FEF2B218D731}" type="presParOf" srcId="{6D85F9F4-607F-AF45-9E26-9F3415EED225}" destId="{7E4385E9-8DDD-9946-8CBF-7161DBE0DB0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FE296-ED76-4BD9-98A4-361DBC9B21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32B5CA-399F-46C4-835E-B0D186A8FF1E}" type="pres">
      <dgm:prSet presAssocID="{0B3FE296-ED76-4BD9-98A4-361DBC9B214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E76875-686F-400B-A88C-D2F0D6F7D8A6}" type="pres">
      <dgm:prSet presAssocID="{0B3FE296-ED76-4BD9-98A4-361DBC9B2140}" presName="radial" presStyleCnt="0">
        <dgm:presLayoutVars>
          <dgm:animLvl val="ctr"/>
        </dgm:presLayoutVars>
      </dgm:prSet>
      <dgm:spPr/>
    </dgm:pt>
  </dgm:ptLst>
  <dgm:cxnLst>
    <dgm:cxn modelId="{ED0CC38B-8E07-4349-ADE2-9394FA56001F}" type="presOf" srcId="{0B3FE296-ED76-4BD9-98A4-361DBC9B2140}" destId="{5532B5CA-399F-46C4-835E-B0D186A8FF1E}" srcOrd="0" destOrd="0" presId="urn:microsoft.com/office/officeart/2005/8/layout/radial3"/>
    <dgm:cxn modelId="{610B04E8-2A76-443B-8E9C-667C745E01EE}" type="presParOf" srcId="{5532B5CA-399F-46C4-835E-B0D186A8FF1E}" destId="{F0E76875-686F-400B-A88C-D2F0D6F7D8A6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74D1A2-E6BA-496B-9C17-001A2D555DC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FEBBD0-6A5E-4C21-ACD7-D8B766CAAFD8}">
      <dgm:prSet phldrT="[Text]" custT="1"/>
      <dgm:spPr/>
      <dgm:t>
        <a:bodyPr/>
        <a:lstStyle/>
        <a:p>
          <a:r>
            <a:rPr lang="en-US" sz="4400" dirty="0" smtClean="0"/>
            <a:t>Examples </a:t>
          </a:r>
        </a:p>
        <a:p>
          <a:r>
            <a:rPr lang="en-US" sz="4400" dirty="0" smtClean="0"/>
            <a:t>of </a:t>
          </a:r>
          <a:r>
            <a:rPr lang="en-US" sz="4900" dirty="0" smtClean="0">
              <a:solidFill>
                <a:srgbClr val="C00000"/>
              </a:solidFill>
            </a:rPr>
            <a:t>Operating System</a:t>
          </a:r>
          <a:endParaRPr lang="en-US" sz="4900" dirty="0">
            <a:solidFill>
              <a:srgbClr val="C00000"/>
            </a:solidFill>
          </a:endParaRPr>
        </a:p>
      </dgm:t>
    </dgm:pt>
    <dgm:pt modelId="{9F308070-1D7B-437D-892F-917093B96329}" type="parTrans" cxnId="{E289D66C-4B7C-4207-ADB5-2F66DDBC610F}">
      <dgm:prSet/>
      <dgm:spPr/>
      <dgm:t>
        <a:bodyPr/>
        <a:lstStyle/>
        <a:p>
          <a:endParaRPr lang="en-US"/>
        </a:p>
      </dgm:t>
    </dgm:pt>
    <dgm:pt modelId="{C6AC10AD-CD66-461D-95C5-1EF4774F16C1}" type="sibTrans" cxnId="{E289D66C-4B7C-4207-ADB5-2F66DDBC610F}">
      <dgm:prSet/>
      <dgm:spPr/>
      <dgm:t>
        <a:bodyPr/>
        <a:lstStyle/>
        <a:p>
          <a:endParaRPr lang="en-US"/>
        </a:p>
      </dgm:t>
    </dgm:pt>
    <dgm:pt modelId="{CF29C98E-2E5A-4C4B-9F0F-0CECAAEE39B0}" type="pres">
      <dgm:prSet presAssocID="{C674D1A2-E6BA-496B-9C17-001A2D555DC1}" presName="composite" presStyleCnt="0">
        <dgm:presLayoutVars>
          <dgm:chMax val="1"/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22FAB2-702B-4C69-84A6-817C9406C316}" type="pres">
      <dgm:prSet presAssocID="{C674D1A2-E6BA-496B-9C17-001A2D555DC1}" presName="radial" presStyleCnt="0">
        <dgm:presLayoutVars>
          <dgm:animLvl val="ctr"/>
        </dgm:presLayoutVars>
      </dgm:prSet>
      <dgm:spPr/>
    </dgm:pt>
    <dgm:pt modelId="{A90D9F14-0AE6-4FBB-89D0-B50F4418BF4C}" type="pres">
      <dgm:prSet presAssocID="{BAFEBBD0-6A5E-4C21-ACD7-D8B766CAAFD8}" presName="centerShape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E289D66C-4B7C-4207-ADB5-2F66DDBC610F}" srcId="{C674D1A2-E6BA-496B-9C17-001A2D555DC1}" destId="{BAFEBBD0-6A5E-4C21-ACD7-D8B766CAAFD8}" srcOrd="0" destOrd="0" parTransId="{9F308070-1D7B-437D-892F-917093B96329}" sibTransId="{C6AC10AD-CD66-461D-95C5-1EF4774F16C1}"/>
    <dgm:cxn modelId="{E9D20CA3-E572-4E74-9EE0-1159ABF691FC}" type="presOf" srcId="{C674D1A2-E6BA-496B-9C17-001A2D555DC1}" destId="{CF29C98E-2E5A-4C4B-9F0F-0CECAAEE39B0}" srcOrd="0" destOrd="0" presId="urn:microsoft.com/office/officeart/2005/8/layout/radial3"/>
    <dgm:cxn modelId="{229F40C4-C54D-4EFC-A1E3-FFEE95ECCAC2}" type="presOf" srcId="{BAFEBBD0-6A5E-4C21-ACD7-D8B766CAAFD8}" destId="{A90D9F14-0AE6-4FBB-89D0-B50F4418BF4C}" srcOrd="0" destOrd="0" presId="urn:microsoft.com/office/officeart/2005/8/layout/radial3"/>
    <dgm:cxn modelId="{8755A649-DA90-46C5-8E39-90642A7BCE10}" type="presParOf" srcId="{CF29C98E-2E5A-4C4B-9F0F-0CECAAEE39B0}" destId="{8A22FAB2-702B-4C69-84A6-817C9406C316}" srcOrd="0" destOrd="0" presId="urn:microsoft.com/office/officeart/2005/8/layout/radial3"/>
    <dgm:cxn modelId="{A374E879-4BEB-4F86-B764-7BA773BA6D79}" type="presParOf" srcId="{8A22FAB2-702B-4C69-84A6-817C9406C316}" destId="{A90D9F14-0AE6-4FBB-89D0-B50F4418BF4C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02-Jan-20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9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8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q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ktangel 11"/>
          <p:cNvSpPr/>
          <p:nvPr userDrawn="1"/>
        </p:nvSpPr>
        <p:spPr>
          <a:xfrm>
            <a:off x="0" y="6477000"/>
            <a:ext cx="4038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</a:t>
            </a:r>
            <a:r>
              <a:rPr lang="da-DK" sz="18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– 1: </a:t>
            </a:r>
            <a:r>
              <a:rPr lang="en-US" dirty="0" smtClean="0"/>
              <a:t>Introduction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ktangel 11"/>
          <p:cNvSpPr/>
          <p:nvPr userDrawn="1"/>
        </p:nvSpPr>
        <p:spPr>
          <a:xfrm>
            <a:off x="4648200" y="6480727"/>
            <a:ext cx="44958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</a:t>
            </a:r>
            <a:r>
              <a:rPr lang="en-US" sz="18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Institute of Engineering &amp; 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ktangel 11"/>
          <p:cNvSpPr/>
          <p:nvPr userDrawn="1"/>
        </p:nvSpPr>
        <p:spPr>
          <a:xfrm>
            <a:off x="4038600" y="6477000"/>
            <a:ext cx="609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5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62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0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73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42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83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6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 b="0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 lIns="108000">
            <a:normAutofit/>
          </a:bodyPr>
          <a:lstStyle>
            <a:lvl1pPr marL="342900" indent="-342900">
              <a:lnSpc>
                <a:spcPct val="9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25475" indent="-263525" algn="just">
              <a:lnSpc>
                <a:spcPct val="9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3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96938" indent="-271463" algn="just">
              <a:lnSpc>
                <a:spcPct val="90000"/>
              </a:lnSpc>
              <a:spcBef>
                <a:spcPts val="600"/>
              </a:spcBef>
              <a:buClrTx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168400" indent="-271463" algn="just">
              <a:lnSpc>
                <a:spcPct val="90000"/>
              </a:lnSpc>
              <a:spcBef>
                <a:spcPts val="600"/>
              </a:spcBef>
              <a:buClrTx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439863" indent="-271463" algn="just">
              <a:lnSpc>
                <a:spcPct val="90000"/>
              </a:lnSpc>
              <a:spcBef>
                <a:spcPts val="600"/>
              </a:spcBef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4038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</a:t>
            </a:r>
            <a:r>
              <a:rPr lang="da-DK" sz="18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– 1: </a:t>
            </a:r>
            <a:r>
              <a:rPr lang="en-US" dirty="0" smtClean="0"/>
              <a:t>Introduction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ktangel 11"/>
          <p:cNvSpPr/>
          <p:nvPr userDrawn="1"/>
        </p:nvSpPr>
        <p:spPr>
          <a:xfrm>
            <a:off x="4648200" y="6480727"/>
            <a:ext cx="44958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</a:t>
            </a:r>
            <a:r>
              <a:rPr lang="en-US" sz="18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Institute of Engineering &amp; 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ktangel 11"/>
          <p:cNvSpPr/>
          <p:nvPr userDrawn="1"/>
        </p:nvSpPr>
        <p:spPr>
          <a:xfrm>
            <a:off x="4038600" y="6477000"/>
            <a:ext cx="609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02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67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2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1066800"/>
            <a:ext cx="4305300" cy="5059363"/>
          </a:xfrm>
        </p:spPr>
        <p:txBody>
          <a:bodyPr/>
          <a:lstStyle>
            <a:lvl1pPr>
              <a:defRPr sz="2400"/>
            </a:lvl1pPr>
            <a:lvl2pPr>
              <a:defRPr sz="23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305300" cy="5059363"/>
          </a:xfrm>
        </p:spPr>
        <p:txBody>
          <a:bodyPr/>
          <a:lstStyle>
            <a:lvl1pPr>
              <a:defRPr sz="2400"/>
            </a:lvl1pPr>
            <a:lvl2pPr>
              <a:defRPr sz="23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4038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</a:t>
            </a:r>
            <a:r>
              <a:rPr lang="da-DK" sz="18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– 1: </a:t>
            </a:r>
            <a:r>
              <a:rPr lang="en-US" dirty="0" smtClean="0"/>
              <a:t>Introduction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ktangel 11"/>
          <p:cNvSpPr/>
          <p:nvPr userDrawn="1"/>
        </p:nvSpPr>
        <p:spPr>
          <a:xfrm>
            <a:off x="4648200" y="6480727"/>
            <a:ext cx="44958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</a:t>
            </a:r>
            <a:r>
              <a:rPr lang="en-US" sz="1800" baseline="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Institute of Engineering &amp; 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ktangel 11"/>
          <p:cNvSpPr/>
          <p:nvPr userDrawn="1"/>
        </p:nvSpPr>
        <p:spPr>
          <a:xfrm>
            <a:off x="4038600" y="6477000"/>
            <a:ext cx="609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>
            <a:normAutofit/>
          </a:bodyPr>
          <a:lstStyle>
            <a:lvl1pPr algn="l">
              <a:defRPr lang="en-US" sz="4400" b="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8.png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14748" y="986564"/>
            <a:ext cx="9158748" cy="4884873"/>
            <a:chOff x="-14748" y="986564"/>
            <a:chExt cx="9158748" cy="4884873"/>
          </a:xfrm>
        </p:grpSpPr>
        <p:sp>
          <p:nvSpPr>
            <p:cNvPr id="22" name="TextBox 21"/>
            <p:cNvSpPr txBox="1"/>
            <p:nvPr/>
          </p:nvSpPr>
          <p:spPr>
            <a:xfrm>
              <a:off x="177782" y="4812105"/>
              <a:ext cx="3280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Prof. </a:t>
              </a:r>
              <a:r>
                <a:rPr lang="en-US" sz="2000" b="1" dirty="0" err="1" smtClean="0">
                  <a:solidFill>
                    <a:prstClr val="black"/>
                  </a:solidFill>
                </a:rPr>
                <a:t>Firoz</a:t>
              </a:r>
              <a:r>
                <a:rPr lang="en-US" sz="2000" b="1" dirty="0" smtClean="0">
                  <a:solidFill>
                    <a:prstClr val="black"/>
                  </a:solidFill>
                </a:rPr>
                <a:t> A. </a:t>
              </a:r>
              <a:r>
                <a:rPr lang="en-US" sz="2000" b="1" dirty="0" err="1" smtClean="0">
                  <a:solidFill>
                    <a:prstClr val="black"/>
                  </a:solidFill>
                </a:rPr>
                <a:t>Sherasiya</a:t>
              </a:r>
              <a:endParaRPr lang="en-US" sz="2000" b="1" dirty="0" smtClean="0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915" y="5225106"/>
              <a:ext cx="3406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     9879879861</a:t>
              </a:r>
              <a:endParaRPr lang="en-US" dirty="0">
                <a:solidFill>
                  <a:prstClr val="black"/>
                </a:solidFill>
              </a:endParaRPr>
            </a:p>
            <a:p>
              <a:r>
                <a:rPr lang="en-US" dirty="0">
                  <a:solidFill>
                    <a:prstClr val="black"/>
                  </a:solidFill>
                </a:rPr>
                <a:t>    </a:t>
              </a:r>
              <a:r>
                <a:rPr lang="en-US" dirty="0" smtClean="0">
                  <a:solidFill>
                    <a:prstClr val="black"/>
                  </a:solidFill>
                </a:rPr>
                <a:t> firoz.sherasiya@darshan.ac.in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780" y="4680812"/>
              <a:ext cx="3662363" cy="1190625"/>
            </a:xfrm>
            <a:prstGeom prst="rect">
              <a:avLst/>
            </a:prstGeom>
          </p:spPr>
        </p:pic>
        <p:grpSp>
          <p:nvGrpSpPr>
            <p:cNvPr id="25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53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4" name="Shape 41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5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6" name="Shape 509"/>
            <p:cNvSpPr/>
            <p:nvPr/>
          </p:nvSpPr>
          <p:spPr>
            <a:xfrm>
              <a:off x="308251" y="5275944"/>
              <a:ext cx="144000" cy="252000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solidFill>
              <a:schemeClr val="accent2"/>
            </a:solidFill>
            <a:ln w="12175" cap="rnd" cmpd="sng">
              <a:solidFill>
                <a:srgbClr val="59595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ED7D3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name="connsiteX0" fmla="*/ 1 w 4140797"/>
                  <a:gd name="connsiteY0" fmla="*/ 0 h 2622445"/>
                  <a:gd name="connsiteX1" fmla="*/ 4140797 w 4140797"/>
                  <a:gd name="connsiteY1" fmla="*/ 0 h 2622445"/>
                  <a:gd name="connsiteX2" fmla="*/ 4140797 w 4140797"/>
                  <a:gd name="connsiteY2" fmla="*/ 2622445 h 2622445"/>
                  <a:gd name="connsiteX3" fmla="*/ 0 w 4140797"/>
                  <a:gd name="connsiteY3" fmla="*/ 2622445 h 2622445"/>
                  <a:gd name="connsiteX4" fmla="*/ 1311223 w 4140797"/>
                  <a:gd name="connsiteY4" fmla="*/ 1311222 h 2622445"/>
                  <a:gd name="connsiteX5" fmla="*/ 1 w 4140797"/>
                  <a:gd name="connsiteY5" fmla="*/ 0 h 262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797" h="2622445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Pentagon 45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51" name="Pentagon 50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F39C12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prstClr val="white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3140702</a:t>
                  </a:r>
                  <a:endParaRPr lang="en-US" sz="2000" b="1" dirty="0">
                    <a:solidFill>
                      <a:prstClr val="white"/>
                    </a:solidFill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r>
                    <a:rPr lang="en-US" sz="2000" b="1" dirty="0" smtClean="0">
                      <a:solidFill>
                        <a:prstClr val="white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Operating System</a:t>
                  </a:r>
                  <a:endParaRPr lang="en-US" sz="2000" b="1" dirty="0">
                    <a:solidFill>
                      <a:prstClr val="white"/>
                    </a:solidFill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77782" y="2315222"/>
                <a:ext cx="418815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smtClean="0">
                    <a:solidFill>
                      <a:prstClr val="white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Unit - 1</a:t>
                </a:r>
                <a:endParaRPr lang="en-US" sz="4400" b="1" dirty="0" smtClean="0">
                  <a:solidFill>
                    <a:prstClr val="white"/>
                  </a:solidFill>
                  <a:ea typeface="Open Sans Bold" panose="020B0806030504020204" pitchFamily="34" charset="0"/>
                  <a:cs typeface="Open Sans Bold" panose="020B0806030504020204" pitchFamily="34" charset="0"/>
                </a:endParaRPr>
              </a:p>
              <a:p>
                <a:r>
                  <a:rPr lang="en-US" sz="4000" b="1" dirty="0" smtClean="0">
                    <a:solidFill>
                      <a:prstClr val="white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Introduction</a:t>
                </a:r>
                <a:endParaRPr lang="en-US" sz="4400" b="1" dirty="0">
                  <a:solidFill>
                    <a:prstClr val="white"/>
                  </a:solidFill>
                  <a:ea typeface="Open Sans Bold" panose="020B0806030504020204" pitchFamily="34" charset="0"/>
                  <a:cs typeface="Open Sans Bold" panose="020B0806030504020204" pitchFamily="34" charset="0"/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name="connsiteX0" fmla="*/ 0 w 1672363"/>
                  <a:gd name="connsiteY0" fmla="*/ 0 h 3086099"/>
                  <a:gd name="connsiteX1" fmla="*/ 129314 w 1672363"/>
                  <a:gd name="connsiteY1" fmla="*/ 0 h 3086099"/>
                  <a:gd name="connsiteX2" fmla="*/ 1672363 w 1672363"/>
                  <a:gd name="connsiteY2" fmla="*/ 1543050 h 3086099"/>
                  <a:gd name="connsiteX3" fmla="*/ 129314 w 1672363"/>
                  <a:gd name="connsiteY3" fmla="*/ 3086099 h 3086099"/>
                  <a:gd name="connsiteX4" fmla="*/ 0 w 1672363"/>
                  <a:gd name="connsiteY4" fmla="*/ 3086099 h 3086099"/>
                  <a:gd name="connsiteX5" fmla="*/ 1543049 w 1672363"/>
                  <a:gd name="connsiteY5" fmla="*/ 1543050 h 3086099"/>
                  <a:gd name="connsiteX6" fmla="*/ 0 w 1672363"/>
                  <a:gd name="connsiteY6" fmla="*/ 0 h 308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2363" h="3086099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762696"/>
            <a:ext cx="2743200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b="1" dirty="0" smtClean="0">
                <a:solidFill>
                  <a:srgbClr val="C00000"/>
                </a:solidFill>
              </a:rPr>
              <a:t>It </a:t>
            </a:r>
            <a:r>
              <a:rPr lang="en-US" b="1" dirty="0">
                <a:solidFill>
                  <a:srgbClr val="C00000"/>
                </a:solidFill>
              </a:rPr>
              <a:t>connects the internal system of a computer to the external environment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provides the results of any computation, or instructions to the outside world. </a:t>
            </a:r>
            <a:endParaRPr lang="en-US" dirty="0" smtClean="0"/>
          </a:p>
          <a:p>
            <a:pPr algn="just"/>
            <a:r>
              <a:rPr lang="en-US" dirty="0" smtClean="0"/>
              <a:t>Some </a:t>
            </a:r>
            <a:r>
              <a:rPr lang="en-US" dirty="0"/>
              <a:t>output devices are </a:t>
            </a:r>
            <a:r>
              <a:rPr lang="en-US" b="1" dirty="0">
                <a:solidFill>
                  <a:srgbClr val="C00000"/>
                </a:solidFill>
              </a:rPr>
              <a:t>printers, monitor </a:t>
            </a:r>
            <a:r>
              <a:rPr lang="en-US" dirty="0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unit</a:t>
            </a:r>
            <a:endParaRPr lang="en-IN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07375" y="2320925"/>
            <a:ext cx="609600" cy="584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This </a:t>
            </a:r>
            <a:r>
              <a:rPr lang="en-US" dirty="0"/>
              <a:t>unit </a:t>
            </a:r>
            <a:r>
              <a:rPr lang="en-US" b="1" dirty="0">
                <a:solidFill>
                  <a:srgbClr val="C00000"/>
                </a:solidFill>
              </a:rPr>
              <a:t>holds the data and instructions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also </a:t>
            </a:r>
            <a:r>
              <a:rPr lang="en-US" b="1" dirty="0">
                <a:solidFill>
                  <a:srgbClr val="C00000"/>
                </a:solidFill>
              </a:rPr>
              <a:t>stores the intermediate results </a:t>
            </a:r>
            <a:r>
              <a:rPr lang="en-US" dirty="0"/>
              <a:t>before these are sent to the output devices.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also </a:t>
            </a:r>
            <a:r>
              <a:rPr lang="en-US" b="1" dirty="0">
                <a:solidFill>
                  <a:srgbClr val="C00000"/>
                </a:solidFill>
              </a:rPr>
              <a:t>stores the data for later use</a:t>
            </a:r>
            <a:r>
              <a:rPr lang="en-US" dirty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storage unit of a computer system can be divided into two categories:</a:t>
            </a:r>
          </a:p>
          <a:p>
            <a:pPr marL="739775" lvl="1" indent="-457200">
              <a:buFont typeface="+mj-lt"/>
              <a:buAutoNum type="arabicPeriod"/>
            </a:pPr>
            <a:r>
              <a:rPr lang="en-US" dirty="0" smtClean="0"/>
              <a:t>Primary Storage</a:t>
            </a:r>
          </a:p>
          <a:p>
            <a:pPr marL="739775" lvl="1" indent="-457200">
              <a:buFont typeface="+mj-lt"/>
              <a:buAutoNum type="arabicPeriod"/>
            </a:pPr>
            <a:r>
              <a:rPr lang="en-US" dirty="0" smtClean="0"/>
              <a:t>Secondary Storage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</a:t>
            </a:r>
            <a:r>
              <a:rPr lang="en-IN" dirty="0" smtClean="0"/>
              <a:t>unit (Memory unit)</a:t>
            </a:r>
            <a:endParaRPr lang="en-I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30900" y="3682999"/>
            <a:ext cx="1737360" cy="3492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This </a:t>
            </a:r>
            <a:r>
              <a:rPr lang="en-US" dirty="0"/>
              <a:t>memory is </a:t>
            </a:r>
            <a:r>
              <a:rPr lang="en-US" b="1" dirty="0">
                <a:solidFill>
                  <a:srgbClr val="C00000"/>
                </a:solidFill>
              </a:rPr>
              <a:t>used to store the data which is being currently executed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used for temporary storage </a:t>
            </a:r>
            <a:r>
              <a:rPr lang="en-US" dirty="0"/>
              <a:t>of data.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data is lost, when the computer is switched off</a:t>
            </a:r>
            <a:r>
              <a:rPr lang="en-US" dirty="0"/>
              <a:t>. </a:t>
            </a:r>
            <a:endParaRPr lang="en-US" dirty="0" smtClean="0"/>
          </a:p>
          <a:p>
            <a:pPr algn="just">
              <a:buClr>
                <a:schemeClr val="tx1"/>
              </a:buClr>
            </a:pPr>
            <a:r>
              <a:rPr lang="en-US" b="1" dirty="0" smtClean="0">
                <a:solidFill>
                  <a:srgbClr val="C00000"/>
                </a:solidFill>
              </a:rPr>
              <a:t>RAM</a:t>
            </a:r>
            <a:r>
              <a:rPr lang="en-US" dirty="0" smtClean="0"/>
              <a:t> </a:t>
            </a:r>
            <a:r>
              <a:rPr lang="en-US" dirty="0"/>
              <a:t>is used as primary storage </a:t>
            </a:r>
            <a:r>
              <a:rPr lang="en-US" dirty="0" smtClean="0"/>
              <a:t>memory.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Storage</a:t>
            </a:r>
            <a:endParaRPr lang="en-IN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secondary memory is </a:t>
            </a:r>
            <a:r>
              <a:rPr lang="en-US" b="1" dirty="0">
                <a:solidFill>
                  <a:srgbClr val="C00000"/>
                </a:solidFill>
              </a:rPr>
              <a:t>slower and cheaper than primary memory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used for permanent storage of data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Commonly </a:t>
            </a:r>
            <a:r>
              <a:rPr lang="en-US" dirty="0"/>
              <a:t>used secondary memory devices are </a:t>
            </a:r>
            <a:r>
              <a:rPr lang="en-US" b="1" dirty="0">
                <a:solidFill>
                  <a:srgbClr val="C00000"/>
                </a:solidFill>
              </a:rPr>
              <a:t>hard disk, CD </a:t>
            </a:r>
            <a:r>
              <a:rPr lang="en-US" dirty="0"/>
              <a:t>etc.</a:t>
            </a:r>
          </a:p>
          <a:p>
            <a:pPr algn="just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Storage</a:t>
            </a:r>
            <a:endParaRPr lang="en-IN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Arithmetic Logical Unit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Control Unit </a:t>
            </a:r>
            <a:r>
              <a:rPr lang="en-US" dirty="0" smtClean="0"/>
              <a:t>are </a:t>
            </a:r>
            <a:r>
              <a:rPr lang="en-US" dirty="0"/>
              <a:t>together known as CPU. </a:t>
            </a:r>
            <a:endParaRPr lang="en-US" dirty="0" smtClean="0"/>
          </a:p>
          <a:p>
            <a:pPr algn="just"/>
            <a:r>
              <a:rPr lang="en-US" dirty="0" smtClean="0"/>
              <a:t>CPU </a:t>
            </a:r>
            <a:r>
              <a:rPr lang="en-US" dirty="0"/>
              <a:t>is the </a:t>
            </a:r>
            <a:r>
              <a:rPr lang="en-US" b="1" dirty="0">
                <a:solidFill>
                  <a:srgbClr val="C00000"/>
                </a:solidFill>
              </a:rPr>
              <a:t>brain of computer system</a:t>
            </a:r>
            <a:r>
              <a:rPr lang="en-US" dirty="0"/>
              <a:t>. It performs following tasks: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all operations.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all decisions.</a:t>
            </a:r>
          </a:p>
          <a:p>
            <a:pPr lvl="1"/>
            <a:r>
              <a:rPr lang="en-US" dirty="0" smtClean="0"/>
              <a:t>controls </a:t>
            </a:r>
            <a:r>
              <a:rPr lang="en-US" dirty="0"/>
              <a:t>all the units of computer.</a:t>
            </a:r>
          </a:p>
          <a:p>
            <a:pPr algn="just"/>
            <a:endParaRPr lang="en-US" dirty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CPU (</a:t>
            </a:r>
            <a:r>
              <a:rPr lang="en-US" dirty="0"/>
              <a:t>Central Processing </a:t>
            </a:r>
            <a:r>
              <a:rPr lang="en-US" dirty="0" smtClean="0"/>
              <a:t>Unit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3600" y="1511300"/>
            <a:ext cx="1719072" cy="1905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All the </a:t>
            </a:r>
            <a:r>
              <a:rPr lang="en-US" b="1" dirty="0">
                <a:solidFill>
                  <a:srgbClr val="C00000"/>
                </a:solidFill>
              </a:rPr>
              <a:t>calculations are performed in ALU </a:t>
            </a:r>
            <a:r>
              <a:rPr lang="en-US" dirty="0"/>
              <a:t>of the computer system.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ALU can </a:t>
            </a:r>
            <a:r>
              <a:rPr lang="en-US" b="1" dirty="0">
                <a:solidFill>
                  <a:srgbClr val="C00000"/>
                </a:solidFill>
              </a:rPr>
              <a:t>perform basic operations such as addition, subtraction, division, multiplication</a:t>
            </a:r>
            <a:r>
              <a:rPr lang="en-US" dirty="0"/>
              <a:t> etc. </a:t>
            </a:r>
            <a:endParaRPr lang="en-US" dirty="0" smtClean="0"/>
          </a:p>
          <a:p>
            <a:pPr algn="just"/>
            <a:r>
              <a:rPr lang="en-US" dirty="0" smtClean="0"/>
              <a:t>Whenever </a:t>
            </a:r>
            <a:r>
              <a:rPr lang="en-US" dirty="0"/>
              <a:t>calculations are required, the </a:t>
            </a:r>
            <a:r>
              <a:rPr lang="en-US" b="1" dirty="0">
                <a:solidFill>
                  <a:srgbClr val="C00000"/>
                </a:solidFill>
              </a:rPr>
              <a:t>control unit transfers the data from storage unit to ALU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When </a:t>
            </a:r>
            <a:r>
              <a:rPr lang="en-US" dirty="0"/>
              <a:t>the operations are done, the result is transferred back to the storage unit.</a:t>
            </a:r>
          </a:p>
          <a:p>
            <a:pPr algn="just"/>
            <a:endParaRPr lang="en-US" dirty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ALU (Arithmetic </a:t>
            </a:r>
            <a:r>
              <a:rPr lang="en-IN" dirty="0"/>
              <a:t>Logical </a:t>
            </a:r>
            <a:r>
              <a:rPr lang="en-IN" dirty="0" smtClean="0"/>
              <a:t>Unit)</a:t>
            </a:r>
            <a:endParaRPr lang="en-IN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2286000"/>
            <a:ext cx="1447800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controls all other units </a:t>
            </a:r>
            <a:r>
              <a:rPr lang="en-US" dirty="0"/>
              <a:t>of the computer.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b="1" dirty="0">
                <a:solidFill>
                  <a:srgbClr val="C00000"/>
                </a:solidFill>
              </a:rPr>
              <a:t>controls the flow of data and instructions </a:t>
            </a:r>
            <a:r>
              <a:rPr lang="en-US" dirty="0"/>
              <a:t>to and from the storage unit to ALU. </a:t>
            </a:r>
            <a:endParaRPr lang="en-US" dirty="0" smtClean="0"/>
          </a:p>
          <a:p>
            <a:pPr algn="just"/>
            <a:r>
              <a:rPr lang="en-US" dirty="0" smtClean="0"/>
              <a:t>Thus </a:t>
            </a:r>
            <a:r>
              <a:rPr lang="en-US" dirty="0"/>
              <a:t>it is also known as </a:t>
            </a:r>
            <a:r>
              <a:rPr lang="en-US" b="1" dirty="0">
                <a:solidFill>
                  <a:srgbClr val="C00000"/>
                </a:solidFill>
              </a:rPr>
              <a:t>central nervous system of the computer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 </a:t>
            </a:r>
            <a:r>
              <a:rPr lang="en-IN" dirty="0"/>
              <a:t>(Control Unit)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1819274"/>
            <a:ext cx="1447800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Operating System (OS)?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Computer </a:t>
            </a:r>
            <a:r>
              <a:rPr lang="en-IN" dirty="0" smtClean="0"/>
              <a:t>System consists </a:t>
            </a:r>
            <a:r>
              <a:rPr lang="en-IN" dirty="0"/>
              <a:t>of various hardwares such as</a:t>
            </a:r>
          </a:p>
          <a:p>
            <a:endParaRPr lang="en-IN" dirty="0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760613" y="170800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30" y="4038600"/>
            <a:ext cx="18262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0756" y="3341512"/>
            <a:ext cx="114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Processor	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870575" y="3341512"/>
            <a:ext cx="83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536430" y="3341512"/>
            <a:ext cx="19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Keyboard &amp; Mouse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110756" y="5414874"/>
            <a:ext cx="114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Disk	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5410200"/>
            <a:ext cx="99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270202" y="5410200"/>
            <a:ext cx="9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Printer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90500" y="5948065"/>
            <a:ext cx="616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Who manages (controls) these hardwares???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1765" y="5855732"/>
            <a:ext cx="3116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</a:rPr>
              <a:t>Operating System</a:t>
            </a:r>
            <a:endParaRPr lang="en-IN" sz="3000" b="1" dirty="0">
              <a:solidFill>
                <a:srgbClr val="C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247" y="2117458"/>
            <a:ext cx="3272552" cy="7752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81" y="1948102"/>
            <a:ext cx="2587707" cy="1085850"/>
          </a:xfrm>
          <a:prstGeom prst="rect">
            <a:avLst/>
          </a:prstGeom>
        </p:spPr>
      </p:pic>
      <p:pic>
        <p:nvPicPr>
          <p:cNvPr id="16" name="Picture 12" descr="Image result for hard disk dri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4" y="3906281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Image result for displa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/>
          <a:stretch/>
        </p:blipFill>
        <p:spPr bwMode="auto">
          <a:xfrm>
            <a:off x="3483912" y="3961345"/>
            <a:ext cx="16112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7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 of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/>
              <a:t>An Operating System (OS) is a collection of software that </a:t>
            </a:r>
          </a:p>
          <a:p>
            <a:pPr lvl="1"/>
            <a:r>
              <a:rPr lang="en-IN" sz="2400" dirty="0"/>
              <a:t>manages hardware resources</a:t>
            </a:r>
          </a:p>
          <a:p>
            <a:pPr lvl="1"/>
            <a:r>
              <a:rPr lang="en-IN" sz="2400" dirty="0"/>
              <a:t>provides various service to the </a:t>
            </a:r>
            <a:r>
              <a:rPr lang="en-IN" sz="2400" dirty="0" smtClean="0"/>
              <a:t>users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3024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 </a:t>
            </a:r>
            <a:r>
              <a:rPr lang="en-IN" dirty="0"/>
              <a:t>of Operating System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031127"/>
              </p:ext>
            </p:extLst>
          </p:nvPr>
        </p:nvGraphicFramePr>
        <p:xfrm>
          <a:off x="190500" y="990600"/>
          <a:ext cx="8763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780755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84" y="990600"/>
            <a:ext cx="122026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00" y="3704840"/>
            <a:ext cx="1080000" cy="129393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8" descr="C:\Users\GNWEBSOFT\Desktop\ubuntu_logo (1)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84" y="4876800"/>
            <a:ext cx="1078652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5993" r="26975" b="13452"/>
          <a:stretch/>
        </p:blipFill>
        <p:spPr bwMode="auto">
          <a:xfrm>
            <a:off x="2174428" y="3704840"/>
            <a:ext cx="12096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00" y="1955800"/>
            <a:ext cx="12000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14" descr="C:\Users\GNWEBSOFT\Desktop\585px-MacOS-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2825" b="29915"/>
          <a:stretch/>
        </p:blipFill>
        <p:spPr bwMode="auto">
          <a:xfrm>
            <a:off x="2209800" y="1950720"/>
            <a:ext cx="1174228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dirty="0"/>
              <a:t>system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Computer system architecture</a:t>
            </a:r>
            <a:endParaRPr lang="en-US" dirty="0"/>
          </a:p>
          <a:p>
            <a:r>
              <a:rPr lang="en-IN" dirty="0" smtClean="0"/>
              <a:t>Definition </a:t>
            </a:r>
            <a:r>
              <a:rPr lang="en-IN" dirty="0"/>
              <a:t>of O</a:t>
            </a:r>
            <a:r>
              <a:rPr lang="en-IN" dirty="0" smtClean="0"/>
              <a:t>perating System </a:t>
            </a:r>
            <a:r>
              <a:rPr lang="en-IN" dirty="0"/>
              <a:t>(OS</a:t>
            </a:r>
            <a:r>
              <a:rPr lang="en-IN" dirty="0" smtClean="0"/>
              <a:t>)</a:t>
            </a:r>
          </a:p>
          <a:p>
            <a:r>
              <a:rPr lang="en-IN" dirty="0"/>
              <a:t>Objectives / Goals of </a:t>
            </a:r>
            <a:r>
              <a:rPr lang="en-IN" dirty="0" smtClean="0"/>
              <a:t>Operating System </a:t>
            </a:r>
            <a:r>
              <a:rPr lang="en-IN" dirty="0"/>
              <a:t>(OS</a:t>
            </a:r>
            <a:r>
              <a:rPr lang="en-IN" dirty="0" smtClean="0"/>
              <a:t>)</a:t>
            </a:r>
            <a:r>
              <a:rPr lang="en-IN" dirty="0"/>
              <a:t>	</a:t>
            </a:r>
          </a:p>
          <a:p>
            <a:r>
              <a:rPr lang="en-IN" dirty="0"/>
              <a:t>Generations of </a:t>
            </a:r>
            <a:r>
              <a:rPr lang="en-IN" dirty="0" smtClean="0"/>
              <a:t>Operating Systems (OS)</a:t>
            </a:r>
            <a:endParaRPr lang="en-IN" dirty="0"/>
          </a:p>
          <a:p>
            <a:r>
              <a:rPr lang="en-IN" dirty="0"/>
              <a:t>Operating </a:t>
            </a:r>
            <a:r>
              <a:rPr lang="en-IN" dirty="0" smtClean="0"/>
              <a:t>Systems </a:t>
            </a:r>
            <a:r>
              <a:rPr lang="en-IN" dirty="0"/>
              <a:t>(OS) </a:t>
            </a:r>
            <a:r>
              <a:rPr lang="en-IN" dirty="0" smtClean="0"/>
              <a:t>services</a:t>
            </a:r>
          </a:p>
          <a:p>
            <a:r>
              <a:rPr lang="en-IN" dirty="0"/>
              <a:t>Types of </a:t>
            </a:r>
            <a:r>
              <a:rPr lang="en-IN" dirty="0" smtClean="0"/>
              <a:t>Operating Systems (OS)</a:t>
            </a:r>
            <a:endParaRPr lang="en-IN" dirty="0"/>
          </a:p>
          <a:p>
            <a:r>
              <a:rPr lang="en-IN" dirty="0" smtClean="0"/>
              <a:t>System calls</a:t>
            </a:r>
            <a:endParaRPr lang="en-IN" dirty="0"/>
          </a:p>
          <a:p>
            <a:r>
              <a:rPr lang="en-IN" dirty="0" smtClean="0"/>
              <a:t>Operating Systems (OS) structure</a:t>
            </a:r>
          </a:p>
          <a:p>
            <a:r>
              <a:rPr lang="en-US" dirty="0"/>
              <a:t>Multiprogramming v/s Multiprocessing v/s Multitasking</a:t>
            </a:r>
          </a:p>
          <a:p>
            <a:r>
              <a:rPr lang="en-US" dirty="0"/>
              <a:t>Time Sharing Operating System</a:t>
            </a:r>
          </a:p>
          <a:p>
            <a:r>
              <a:rPr lang="en-US" dirty="0"/>
              <a:t>Parallel Processing Operating System</a:t>
            </a:r>
          </a:p>
          <a:p>
            <a:r>
              <a:rPr lang="en-US" dirty="0"/>
              <a:t>Distributed Operating System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1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400" dirty="0"/>
              <a:t>Where OS lies</a:t>
            </a:r>
            <a:r>
              <a:rPr lang="en-IN" sz="3400" dirty="0" smtClean="0"/>
              <a:t>? (Interaction of OS &amp; Hardware)</a:t>
            </a: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486400"/>
          </a:xfrm>
        </p:spPr>
        <p:txBody>
          <a:bodyPr>
            <a:normAutofit/>
          </a:bodyPr>
          <a:lstStyle/>
          <a:p>
            <a:pPr algn="just"/>
            <a:endParaRPr lang="en-IN" sz="2800" dirty="0"/>
          </a:p>
          <a:p>
            <a:pPr algn="just"/>
            <a:endParaRPr lang="en-IN" sz="2800" dirty="0" smtClean="0"/>
          </a:p>
          <a:p>
            <a:pPr algn="just"/>
            <a:endParaRPr lang="en-IN" sz="2800" dirty="0"/>
          </a:p>
          <a:p>
            <a:pPr algn="just"/>
            <a:endParaRPr lang="en-IN" sz="2800" dirty="0" smtClean="0"/>
          </a:p>
          <a:p>
            <a:pPr algn="just"/>
            <a:endParaRPr lang="en-IN" sz="2800" dirty="0"/>
          </a:p>
          <a:p>
            <a:pPr algn="just"/>
            <a:endParaRPr lang="en-IN" sz="2800" dirty="0" smtClean="0"/>
          </a:p>
          <a:p>
            <a:pPr algn="just"/>
            <a:endParaRPr lang="en-IN" sz="2800" dirty="0"/>
          </a:p>
          <a:p>
            <a:pPr algn="just"/>
            <a:endParaRPr lang="en-IN" sz="2800" dirty="0" smtClean="0"/>
          </a:p>
          <a:p>
            <a:pPr algn="just"/>
            <a:endParaRPr lang="en-IN" sz="2800" dirty="0" smtClean="0"/>
          </a:p>
          <a:p>
            <a:pPr algn="just"/>
            <a:r>
              <a:rPr lang="en-IN" sz="2800" dirty="0" smtClean="0"/>
              <a:t>OS </a:t>
            </a:r>
            <a:r>
              <a:rPr lang="en-IN" sz="2800" b="1" dirty="0">
                <a:solidFill>
                  <a:srgbClr val="C00000"/>
                </a:solidFill>
              </a:rPr>
              <a:t>lies between hardware and user </a:t>
            </a:r>
            <a:r>
              <a:rPr lang="en-IN" sz="2800" b="1" dirty="0" smtClean="0">
                <a:solidFill>
                  <a:srgbClr val="C00000"/>
                </a:solidFill>
              </a:rPr>
              <a:t>program</a:t>
            </a:r>
            <a:r>
              <a:rPr lang="en-IN" sz="2800" dirty="0" smtClean="0"/>
              <a:t>.</a:t>
            </a:r>
          </a:p>
          <a:p>
            <a:pPr algn="just"/>
            <a:r>
              <a:rPr lang="en-IN" sz="2800" dirty="0"/>
              <a:t>It </a:t>
            </a:r>
            <a:r>
              <a:rPr lang="en-IN" sz="2800" b="1" dirty="0">
                <a:solidFill>
                  <a:srgbClr val="C00000"/>
                </a:solidFill>
              </a:rPr>
              <a:t>acts as an intermediary </a:t>
            </a:r>
            <a:r>
              <a:rPr lang="en-IN" sz="2800" dirty="0"/>
              <a:t>between the user and the hardware</a:t>
            </a:r>
            <a:r>
              <a:rPr lang="en-IN" sz="2800" dirty="0" smtClean="0"/>
              <a:t>.</a:t>
            </a:r>
            <a:endParaRPr lang="en-IN" sz="2800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56" y="944880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84320" y="2635077"/>
            <a:ext cx="3497480" cy="55245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38706" y="2714729"/>
            <a:ext cx="389478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04467" y="2703623"/>
            <a:ext cx="389478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63118" y="2712983"/>
            <a:ext cx="389478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57322" y="1718019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Web</a:t>
            </a:r>
          </a:p>
          <a:p>
            <a:pPr algn="ctr"/>
            <a:r>
              <a:rPr lang="en-US" dirty="0" smtClean="0"/>
              <a:t>browser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3733445" y="2308331"/>
            <a:ext cx="3388" cy="406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90328" y="1720949"/>
            <a:ext cx="805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E-mail</a:t>
            </a:r>
          </a:p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 flipH="1">
            <a:off x="4999206" y="2315282"/>
            <a:ext cx="5183" cy="3883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8563" y="1731388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Music</a:t>
            </a:r>
          </a:p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82173" y="2332887"/>
            <a:ext cx="683" cy="381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284320" y="3180366"/>
            <a:ext cx="3497480" cy="55245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User Program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84320" y="3732815"/>
            <a:ext cx="3497480" cy="7024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Operating System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4320" y="4435312"/>
            <a:ext cx="3497480" cy="6576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2955115" y="2635077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955115" y="444955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952728" y="3359560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06657" y="4579478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26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89" y="4601955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5768227" y="4622955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033" y="460195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33" y="460195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33" y="460076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33" y="4619678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51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b="1" dirty="0"/>
              <a:t>Kernel Mode</a:t>
            </a:r>
          </a:p>
          <a:p>
            <a:pPr marL="914400" lvl="1" indent="-514350" algn="just">
              <a:buFont typeface="Arial" panose="020B0604020202020204" pitchFamily="34" charset="0"/>
              <a:buChar char="•"/>
            </a:pPr>
            <a:r>
              <a:rPr lang="en-US" dirty="0"/>
              <a:t>has </a:t>
            </a:r>
            <a:r>
              <a:rPr lang="en-US" dirty="0">
                <a:solidFill>
                  <a:srgbClr val="C00000"/>
                </a:solidFill>
              </a:rPr>
              <a:t>complete access </a:t>
            </a:r>
            <a:r>
              <a:rPr lang="en-US" dirty="0"/>
              <a:t>to all the hardware</a:t>
            </a:r>
          </a:p>
          <a:p>
            <a:pPr marL="914400" lvl="1" indent="-514350" algn="just">
              <a:buFont typeface="Arial" panose="020B0604020202020204" pitchFamily="34" charset="0"/>
              <a:buChar char="•"/>
            </a:pPr>
            <a:r>
              <a:rPr lang="en-US" dirty="0"/>
              <a:t>can </a:t>
            </a:r>
            <a:r>
              <a:rPr lang="en-US" dirty="0">
                <a:solidFill>
                  <a:srgbClr val="C00000"/>
                </a:solidFill>
              </a:rPr>
              <a:t>execute any instruction </a:t>
            </a:r>
            <a:r>
              <a:rPr lang="en-US" dirty="0"/>
              <a:t>that a machine is capable of executing</a:t>
            </a:r>
          </a:p>
          <a:p>
            <a:pPr marL="914400" lvl="1" indent="-514350" algn="just">
              <a:buFont typeface="Arial" panose="020B0604020202020204" pitchFamily="34" charset="0"/>
              <a:buChar char="•"/>
            </a:pPr>
            <a:r>
              <a:rPr lang="en-US" dirty="0"/>
              <a:t>has </a:t>
            </a:r>
            <a:r>
              <a:rPr lang="en-US" dirty="0">
                <a:solidFill>
                  <a:srgbClr val="C00000"/>
                </a:solidFill>
              </a:rPr>
              <a:t>high privileged </a:t>
            </a:r>
            <a:r>
              <a:rPr lang="en-US" dirty="0"/>
              <a:t>(rights)</a:t>
            </a:r>
          </a:p>
          <a:p>
            <a:pPr marL="508000" indent="-508000" algn="just">
              <a:buFont typeface="+mj-lt"/>
              <a:buAutoNum type="arabicPeriod"/>
            </a:pPr>
            <a:r>
              <a:rPr lang="en-US" b="1" dirty="0" smtClean="0"/>
              <a:t>User </a:t>
            </a:r>
            <a:r>
              <a:rPr lang="en-US" b="1" dirty="0"/>
              <a:t>Mode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can </a:t>
            </a:r>
            <a:r>
              <a:rPr lang="en-US" dirty="0">
                <a:solidFill>
                  <a:srgbClr val="C00000"/>
                </a:solidFill>
              </a:rPr>
              <a:t>execute only subset (few) of the machine instructions</a:t>
            </a:r>
          </a:p>
          <a:p>
            <a:pPr lvl="1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has </a:t>
            </a:r>
            <a:r>
              <a:rPr lang="en-US" dirty="0" smtClean="0">
                <a:solidFill>
                  <a:srgbClr val="C00000"/>
                </a:solidFill>
              </a:rPr>
              <a:t>less </a:t>
            </a:r>
            <a:r>
              <a:rPr lang="en-US" dirty="0">
                <a:solidFill>
                  <a:srgbClr val="C00000"/>
                </a:solidFill>
              </a:rPr>
              <a:t>privileged</a:t>
            </a:r>
            <a:r>
              <a:rPr lang="en-US" dirty="0"/>
              <a:t> (rights)</a:t>
            </a:r>
          </a:p>
          <a:p>
            <a:pPr marL="1143000" lvl="1" indent="-742950" algn="just">
              <a:buFont typeface="Wingdings" panose="05000000000000000000" pitchFamily="2" charset="2"/>
              <a:buChar char="§"/>
            </a:pPr>
            <a:endParaRPr lang="en-US" sz="3400" dirty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Modes of operation of computer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953000" y="1978946"/>
            <a:ext cx="3868213" cy="3431254"/>
            <a:chOff x="1732423" y="818830"/>
            <a:chExt cx="6862345" cy="3431254"/>
          </a:xfrm>
        </p:grpSpPr>
        <p:sp>
          <p:nvSpPr>
            <p:cNvPr id="6" name="Rectangle 5"/>
            <p:cNvSpPr/>
            <p:nvPr/>
          </p:nvSpPr>
          <p:spPr>
            <a:xfrm>
              <a:off x="3317202" y="1792185"/>
              <a:ext cx="3497480" cy="552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571586" y="1871837"/>
              <a:ext cx="664016" cy="389478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10714" y="826059"/>
              <a:ext cx="9522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Web</a:t>
              </a:r>
            </a:p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2"/>
              <a:endCxn id="7" idx="0"/>
            </p:cNvCxnSpPr>
            <p:nvPr/>
          </p:nvCxnSpPr>
          <p:spPr>
            <a:xfrm>
              <a:off x="3586838" y="1472390"/>
              <a:ext cx="316757" cy="3994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678351" y="818830"/>
              <a:ext cx="80522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E-mail</a:t>
              </a:r>
            </a:p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5065944" y="1465161"/>
              <a:ext cx="15019" cy="4227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964943" y="819108"/>
              <a:ext cx="13917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Music</a:t>
              </a:r>
            </a:p>
            <a:p>
              <a:pPr algn="ctr"/>
              <a:r>
                <a:rPr lang="en-US" dirty="0" smtClean="0"/>
                <a:t>player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2" idx="2"/>
            </p:cNvCxnSpPr>
            <p:nvPr/>
          </p:nvCxnSpPr>
          <p:spPr>
            <a:xfrm flipH="1">
              <a:off x="6236381" y="1465439"/>
              <a:ext cx="424434" cy="3952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317202" y="2337474"/>
              <a:ext cx="3497481" cy="552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Program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17202" y="2889923"/>
              <a:ext cx="3497480" cy="70249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Operating System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17202" y="3592420"/>
              <a:ext cx="3497480" cy="65766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2920258" y="1792184"/>
              <a:ext cx="252913" cy="1828800"/>
            </a:xfrm>
            <a:prstGeom prst="leftBrace">
              <a:avLst>
                <a:gd name="adj1" fmla="val 51643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92599" y="2535584"/>
              <a:ext cx="103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S/W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2911241" y="3638791"/>
              <a:ext cx="261933" cy="594360"/>
            </a:xfrm>
            <a:prstGeom prst="leftBrace">
              <a:avLst>
                <a:gd name="adj1" fmla="val 28426"/>
                <a:gd name="adj2" fmla="val 5115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2423" y="3751305"/>
              <a:ext cx="1106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H/W</a:t>
              </a:r>
              <a:endParaRPr lang="en-US" dirty="0"/>
            </a:p>
          </p:txBody>
        </p:sp>
        <p:sp>
          <p:nvSpPr>
            <p:cNvPr id="21" name="Right Brace 20"/>
            <p:cNvSpPr/>
            <p:nvPr/>
          </p:nvSpPr>
          <p:spPr>
            <a:xfrm>
              <a:off x="6981371" y="1804885"/>
              <a:ext cx="246976" cy="1097280"/>
            </a:xfrm>
            <a:prstGeom prst="rightBrace">
              <a:avLst>
                <a:gd name="adj1" fmla="val 63116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6981373" y="2932052"/>
              <a:ext cx="208642" cy="640080"/>
            </a:xfrm>
            <a:prstGeom prst="rightBrace">
              <a:avLst>
                <a:gd name="adj1" fmla="val 4942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181123" y="2037419"/>
              <a:ext cx="13286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User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Mode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176856" y="2918005"/>
              <a:ext cx="14179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Kernel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Mode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659083" y="3056911"/>
            <a:ext cx="374297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63760" y="3054636"/>
            <a:ext cx="374297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065267" y="3211823"/>
            <a:ext cx="652286" cy="63204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088083" y="4078121"/>
            <a:ext cx="652286" cy="63204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31" y="4865221"/>
            <a:ext cx="609671" cy="44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ra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5975244" y="4868685"/>
            <a:ext cx="1177007" cy="45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1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and How switch occur?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978946"/>
            <a:ext cx="3868213" cy="3431254"/>
            <a:chOff x="1732423" y="818830"/>
            <a:chExt cx="6862345" cy="3431254"/>
          </a:xfrm>
        </p:grpSpPr>
        <p:sp>
          <p:nvSpPr>
            <p:cNvPr id="6" name="Rectangle 5"/>
            <p:cNvSpPr/>
            <p:nvPr/>
          </p:nvSpPr>
          <p:spPr>
            <a:xfrm>
              <a:off x="3317202" y="1792185"/>
              <a:ext cx="3497480" cy="552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571586" y="1871837"/>
              <a:ext cx="664016" cy="389478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10713" y="826059"/>
              <a:ext cx="95224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Web</a:t>
              </a:r>
            </a:p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2"/>
              <a:endCxn id="7" idx="0"/>
            </p:cNvCxnSpPr>
            <p:nvPr/>
          </p:nvCxnSpPr>
          <p:spPr>
            <a:xfrm>
              <a:off x="3586838" y="1472390"/>
              <a:ext cx="316757" cy="3994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35025" y="818830"/>
              <a:ext cx="12918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Turbo</a:t>
              </a:r>
            </a:p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5065948" y="1465161"/>
              <a:ext cx="15014" cy="4227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964943" y="819108"/>
              <a:ext cx="13917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Music</a:t>
              </a:r>
            </a:p>
            <a:p>
              <a:pPr algn="ctr"/>
              <a:r>
                <a:rPr lang="en-US" dirty="0" smtClean="0"/>
                <a:t>player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2" idx="2"/>
            </p:cNvCxnSpPr>
            <p:nvPr/>
          </p:nvCxnSpPr>
          <p:spPr>
            <a:xfrm flipH="1">
              <a:off x="6236381" y="1465439"/>
              <a:ext cx="424434" cy="3952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317202" y="2337474"/>
              <a:ext cx="3497481" cy="552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Program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17202" y="2889923"/>
              <a:ext cx="3497480" cy="70249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Operating System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17202" y="3592420"/>
              <a:ext cx="3497480" cy="65766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2920258" y="1792184"/>
              <a:ext cx="252913" cy="1828800"/>
            </a:xfrm>
            <a:prstGeom prst="leftBrace">
              <a:avLst>
                <a:gd name="adj1" fmla="val 51643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92599" y="2535584"/>
              <a:ext cx="103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S/W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2911241" y="3638791"/>
              <a:ext cx="261933" cy="594360"/>
            </a:xfrm>
            <a:prstGeom prst="leftBrace">
              <a:avLst>
                <a:gd name="adj1" fmla="val 28426"/>
                <a:gd name="adj2" fmla="val 5115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2423" y="3751305"/>
              <a:ext cx="1106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H/W</a:t>
              </a:r>
              <a:endParaRPr lang="en-US" dirty="0"/>
            </a:p>
          </p:txBody>
        </p:sp>
        <p:sp>
          <p:nvSpPr>
            <p:cNvPr id="21" name="Right Brace 20"/>
            <p:cNvSpPr/>
            <p:nvPr/>
          </p:nvSpPr>
          <p:spPr>
            <a:xfrm>
              <a:off x="6981371" y="1804885"/>
              <a:ext cx="246976" cy="1097280"/>
            </a:xfrm>
            <a:prstGeom prst="rightBrace">
              <a:avLst>
                <a:gd name="adj1" fmla="val 63116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6981373" y="2932052"/>
              <a:ext cx="208642" cy="640080"/>
            </a:xfrm>
            <a:prstGeom prst="rightBrace">
              <a:avLst>
                <a:gd name="adj1" fmla="val 4942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181123" y="2037419"/>
              <a:ext cx="13286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User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Mode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176856" y="2918005"/>
              <a:ext cx="14179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Kernel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Mode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2087083" y="3056911"/>
            <a:ext cx="374297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691760" y="3054636"/>
            <a:ext cx="374297" cy="38947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31" y="112217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29" y="4871381"/>
            <a:ext cx="609671" cy="44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381142" y="4874845"/>
            <a:ext cx="1177007" cy="45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4633539" y="1219200"/>
            <a:ext cx="3962400" cy="4953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User is writing program in C.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Once finish writing will execute it</a:t>
            </a:r>
            <a:r>
              <a:rPr lang="en-US" sz="2000" dirty="0" smtClean="0"/>
              <a:t>.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114300" lvl="1" algn="just"/>
            <a:endParaRPr lang="en-US" sz="2000" dirty="0" smtClean="0"/>
          </a:p>
          <a:p>
            <a:pPr marL="114300" lvl="1" algn="just"/>
            <a:endParaRPr lang="en-US" sz="2400" dirty="0" smtClean="0"/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To execute </a:t>
            </a:r>
            <a:r>
              <a:rPr lang="en-US" sz="2000" dirty="0" smtClean="0"/>
              <a:t>this program</a:t>
            </a:r>
            <a:endParaRPr lang="en-US" sz="2000" dirty="0"/>
          </a:p>
          <a:p>
            <a:pPr marL="971550" lvl="2" indent="-457200" algn="just">
              <a:buFont typeface="+mj-lt"/>
              <a:buAutoNum type="arabicPeriod"/>
            </a:pPr>
            <a:r>
              <a:rPr lang="en-US" sz="2000" dirty="0"/>
              <a:t>Load program </a:t>
            </a:r>
            <a:r>
              <a:rPr lang="en-US" sz="2000" dirty="0" smtClean="0"/>
              <a:t>into </a:t>
            </a:r>
            <a:r>
              <a:rPr lang="en-US" sz="2000" dirty="0"/>
              <a:t>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2000" dirty="0"/>
              <a:t>Program is </a:t>
            </a:r>
            <a:r>
              <a:rPr lang="en-US" sz="2000" dirty="0" smtClean="0"/>
              <a:t>executed </a:t>
            </a:r>
            <a:r>
              <a:rPr lang="en-US" sz="2000" dirty="0"/>
              <a:t>by </a:t>
            </a:r>
            <a:r>
              <a:rPr lang="en-US" sz="2000" dirty="0" smtClean="0"/>
              <a:t>processor</a:t>
            </a:r>
            <a:endParaRPr lang="en-US" sz="20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4876800" y="1981200"/>
            <a:ext cx="3581400" cy="1041850"/>
          </a:xfrm>
          <a:prstGeom prst="wedgeRoundRectCallout">
            <a:avLst>
              <a:gd name="adj1" fmla="val -72372"/>
              <a:gd name="adj2" fmla="val 9787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ular Callout 35"/>
          <p:cNvSpPr/>
          <p:nvPr/>
        </p:nvSpPr>
        <p:spPr>
          <a:xfrm>
            <a:off x="4876800" y="3830769"/>
            <a:ext cx="3581400" cy="1579431"/>
          </a:xfrm>
          <a:prstGeom prst="wedgeRoundRectCallout">
            <a:avLst>
              <a:gd name="adj1" fmla="val -69498"/>
              <a:gd name="adj2" fmla="val -1331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/>
          <p:cNvSpPr/>
          <p:nvPr/>
        </p:nvSpPr>
        <p:spPr>
          <a:xfrm>
            <a:off x="6110660" y="3124200"/>
            <a:ext cx="2576139" cy="576280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user-mode program </a:t>
            </a:r>
            <a:endParaRPr lang="en-US" dirty="0" smtClean="0"/>
          </a:p>
          <a:p>
            <a:pPr algn="ctr"/>
            <a:r>
              <a:rPr lang="en-US" dirty="0" smtClean="0"/>
              <a:t>performs </a:t>
            </a:r>
            <a:r>
              <a:rPr lang="en-US" b="1" dirty="0" smtClean="0"/>
              <a:t>trap</a:t>
            </a:r>
            <a:r>
              <a:rPr lang="en-US" dirty="0"/>
              <a:t> instruction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715000" y="3178485"/>
            <a:ext cx="304800" cy="6332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  <p:bldP spid="36" grpId="0" animBg="1"/>
      <p:bldP spid="3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Roles of OS (OS can be viewed 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The OS as an Extended/Virtual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OS as a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223750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The architecture of a computer is difficult to program</a:t>
            </a:r>
          </a:p>
          <a:p>
            <a:pPr lvl="1" algn="just"/>
            <a:r>
              <a:rPr lang="en-IN" dirty="0" smtClean="0"/>
              <a:t>Architecture (instruction </a:t>
            </a:r>
            <a:r>
              <a:rPr lang="en-IN" dirty="0"/>
              <a:t>set, memory organization, I/O, </a:t>
            </a:r>
            <a:r>
              <a:rPr lang="en-IN" dirty="0" smtClean="0"/>
              <a:t>bus structure) of most of computer at the machine level language is primitive and awkward to program.</a:t>
            </a:r>
            <a:endParaRPr lang="en-IN" dirty="0"/>
          </a:p>
          <a:p>
            <a:pPr lvl="1" algn="just"/>
            <a:r>
              <a:rPr lang="en-IN" dirty="0" smtClean="0"/>
              <a:t>Example</a:t>
            </a:r>
            <a:r>
              <a:rPr lang="en-IN" dirty="0"/>
              <a:t>: </a:t>
            </a:r>
            <a:r>
              <a:rPr lang="en-IN" dirty="0" smtClean="0"/>
              <a:t>If user want to </a:t>
            </a:r>
            <a:r>
              <a:rPr lang="en-IN" dirty="0"/>
              <a:t>read from floppy or hard disk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1038" name="Picture 14" descr="Image result for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63" y="317834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981200" y="3533306"/>
            <a:ext cx="802105" cy="10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IN" dirty="0" smtClean="0"/>
              <a:t>Example</a:t>
            </a:r>
            <a:r>
              <a:rPr lang="en-IN" dirty="0"/>
              <a:t>: </a:t>
            </a: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user want to </a:t>
            </a:r>
            <a:r>
              <a:rPr lang="en-IN" b="1" dirty="0">
                <a:solidFill>
                  <a:srgbClr val="C00000"/>
                </a:solidFill>
              </a:rPr>
              <a:t>read from </a:t>
            </a:r>
            <a:r>
              <a:rPr lang="en-IN" sz="2000" b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floppy</a:t>
            </a:r>
            <a:r>
              <a:rPr lang="en-IN" b="1" dirty="0">
                <a:solidFill>
                  <a:srgbClr val="C00000"/>
                </a:solidFill>
              </a:rPr>
              <a:t> or hard disk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1028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" y="3276600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623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erson icon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95" y="2926882"/>
            <a:ext cx="1323409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Right Arrow 3"/>
          <p:cNvSpPr/>
          <p:nvPr/>
        </p:nvSpPr>
        <p:spPr>
          <a:xfrm rot="5400000">
            <a:off x="6290979" y="1838325"/>
            <a:ext cx="609600" cy="2724150"/>
          </a:xfrm>
          <a:prstGeom prst="curvedRight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571999" y="1447800"/>
            <a:ext cx="4038600" cy="1257300"/>
          </a:xfrm>
          <a:prstGeom prst="wedgeRoundRectCallout">
            <a:avLst>
              <a:gd name="adj1" fmla="val 617"/>
              <a:gd name="adj2" fmla="val 63776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write command and address to the disk controller and then initiate the I/O.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2943675" y="5297906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1799658" y="2269958"/>
            <a:ext cx="2438400" cy="968542"/>
          </a:xfrm>
          <a:prstGeom prst="wedgeEllipseCallout">
            <a:avLst>
              <a:gd name="adj1" fmla="val 47456"/>
              <a:gd name="adj2" fmla="val 73114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Disk Controller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IN" dirty="0" smtClean="0"/>
              <a:t>Example</a:t>
            </a:r>
            <a:r>
              <a:rPr lang="en-IN" dirty="0"/>
              <a:t>: </a:t>
            </a:r>
            <a:r>
              <a:rPr lang="en-IN" dirty="0" smtClean="0"/>
              <a:t>If user want to </a:t>
            </a:r>
            <a:r>
              <a:rPr lang="en-IN" dirty="0"/>
              <a:t>read from floppy or hard disk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1028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" y="3276600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797" r="3374" b="18881"/>
          <a:stretch/>
        </p:blipFill>
        <p:spPr bwMode="auto">
          <a:xfrm>
            <a:off x="2887337" y="2895600"/>
            <a:ext cx="345893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Right Arrow 5"/>
          <p:cNvSpPr/>
          <p:nvPr/>
        </p:nvSpPr>
        <p:spPr>
          <a:xfrm rot="5400000">
            <a:off x="2557180" y="1609725"/>
            <a:ext cx="609600" cy="2724150"/>
          </a:xfrm>
          <a:prstGeom prst="curvedRight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85800" y="1447800"/>
            <a:ext cx="4724400" cy="990600"/>
          </a:xfrm>
          <a:prstGeom prst="wedgeRoundRectCallout">
            <a:avLst>
              <a:gd name="adj1" fmla="val 1297"/>
              <a:gd name="adj2" fmla="val 73673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The disk controller will find the requested data in the disk and fetch it from disk to disk controller buffer.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2943675" y="5297906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623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rved Right Arrow 9"/>
          <p:cNvSpPr/>
          <p:nvPr/>
        </p:nvSpPr>
        <p:spPr>
          <a:xfrm rot="5400000">
            <a:off x="5919182" y="1719867"/>
            <a:ext cx="609600" cy="2846765"/>
          </a:xfrm>
          <a:prstGeom prst="curvedRight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533460" y="1447800"/>
            <a:ext cx="3300050" cy="990000"/>
          </a:xfrm>
          <a:prstGeom prst="wedgeRoundRectCallout">
            <a:avLst>
              <a:gd name="adj1" fmla="val 1730"/>
              <a:gd name="adj2" fmla="val 105423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check the status of disk controller operation where it has finished or not.</a:t>
            </a:r>
          </a:p>
        </p:txBody>
      </p:sp>
    </p:spTree>
    <p:extLst>
      <p:ext uri="{BB962C8B-B14F-4D97-AF65-F5344CB8AC3E}">
        <p14:creationId xmlns:p14="http://schemas.microsoft.com/office/powerpoint/2010/main" val="360991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7000" r="29042" b="5000"/>
          <a:stretch/>
        </p:blipFill>
        <p:spPr bwMode="auto">
          <a:xfrm>
            <a:off x="3521022" y="3162303"/>
            <a:ext cx="16521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IN" dirty="0" smtClean="0"/>
              <a:t>Example</a:t>
            </a:r>
            <a:r>
              <a:rPr lang="en-IN" dirty="0"/>
              <a:t>: </a:t>
            </a:r>
            <a:r>
              <a:rPr lang="en-IN" dirty="0" smtClean="0"/>
              <a:t>If user want to </a:t>
            </a:r>
            <a:r>
              <a:rPr lang="en-IN" dirty="0"/>
              <a:t>read from floppy or hard disk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1028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" y="3276600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85800" y="1447800"/>
            <a:ext cx="4724400" cy="990000"/>
          </a:xfrm>
          <a:prstGeom prst="wedgeRoundRectCallout">
            <a:avLst>
              <a:gd name="adj1" fmla="val -25024"/>
              <a:gd name="adj2" fmla="val 159119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If success, the data from disk controller buffer should be moved to main memory (to the application buffer).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2943675" y="5297906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623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 rot="17634627">
            <a:off x="2030908" y="5189277"/>
            <a:ext cx="830028" cy="1406860"/>
          </a:xfrm>
          <a:prstGeom prst="curvedRight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Curved Right Arrow 16"/>
          <p:cNvSpPr/>
          <p:nvPr/>
        </p:nvSpPr>
        <p:spPr>
          <a:xfrm rot="14459690">
            <a:off x="4983903" y="3559858"/>
            <a:ext cx="695630" cy="3723016"/>
          </a:xfrm>
          <a:prstGeom prst="curvedRight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2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Extended Machine (</a:t>
            </a:r>
            <a:r>
              <a:rPr lang="en-IN" dirty="0" err="1"/>
              <a:t>Cont</a:t>
            </a:r>
            <a:r>
              <a:rPr lang="en-IN" dirty="0"/>
              <a:t>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all </a:t>
            </a:r>
            <a:r>
              <a:rPr lang="en-US" dirty="0" smtClean="0"/>
              <a:t>the users will have to </a:t>
            </a:r>
            <a:r>
              <a:rPr lang="en-US" dirty="0"/>
              <a:t>do these messy details:</a:t>
            </a:r>
          </a:p>
          <a:p>
            <a:pPr lvl="1"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program will be very difficult to write and quite long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program will be hardware dependent</a:t>
            </a:r>
            <a:r>
              <a:rPr lang="en-US" dirty="0"/>
              <a:t>.</a:t>
            </a:r>
          </a:p>
          <a:p>
            <a:pPr algn="just"/>
            <a:r>
              <a:rPr lang="en-US" dirty="0" smtClean="0"/>
              <a:t>User </a:t>
            </a:r>
            <a:r>
              <a:rPr lang="en-US" b="1" dirty="0" smtClean="0">
                <a:solidFill>
                  <a:srgbClr val="C00000"/>
                </a:solidFill>
              </a:rPr>
              <a:t>don’t want to be involved in programming </a:t>
            </a:r>
            <a:r>
              <a:rPr lang="en-US" dirty="0" smtClean="0"/>
              <a:t>of storage devices.</a:t>
            </a:r>
          </a:p>
          <a:p>
            <a:pPr algn="just"/>
            <a:r>
              <a:rPr lang="en-US" dirty="0" smtClean="0"/>
              <a:t>Therefore</a:t>
            </a:r>
            <a:r>
              <a:rPr lang="en-US" dirty="0"/>
              <a:t>, an </a:t>
            </a:r>
            <a:r>
              <a:rPr lang="en-US" b="1" dirty="0">
                <a:solidFill>
                  <a:srgbClr val="C00000"/>
                </a:solidFill>
              </a:rPr>
              <a:t>OS </a:t>
            </a:r>
            <a:r>
              <a:rPr lang="en-US" b="1" dirty="0" smtClean="0">
                <a:solidFill>
                  <a:srgbClr val="C00000"/>
                </a:solidFill>
              </a:rPr>
              <a:t>provides </a:t>
            </a:r>
            <a:r>
              <a:rPr lang="en-US" b="1" dirty="0">
                <a:solidFill>
                  <a:srgbClr val="C00000"/>
                </a:solidFill>
              </a:rPr>
              <a:t>a </a:t>
            </a:r>
            <a:r>
              <a:rPr lang="en-US" b="1" dirty="0" smtClean="0">
                <a:solidFill>
                  <a:srgbClr val="C00000"/>
                </a:solidFill>
              </a:rPr>
              <a:t>set of basic commands </a:t>
            </a:r>
            <a:r>
              <a:rPr lang="en-US" dirty="0" smtClean="0"/>
              <a:t>or instructions to perform various operations such as read, write, modify, save or close.</a:t>
            </a:r>
          </a:p>
          <a:p>
            <a:pPr algn="just"/>
            <a:r>
              <a:rPr lang="en-US" dirty="0" smtClean="0"/>
              <a:t>Dealing with these command is easier than directly dealing with hardware.</a:t>
            </a:r>
          </a:p>
          <a:p>
            <a:pPr algn="just"/>
            <a:r>
              <a:rPr lang="en-US" dirty="0"/>
              <a:t>Operating system </a:t>
            </a:r>
            <a:r>
              <a:rPr lang="en-US" b="1" dirty="0">
                <a:solidFill>
                  <a:srgbClr val="C00000"/>
                </a:solidFill>
              </a:rPr>
              <a:t>hides the complexity of hardware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present a beautiful interface</a:t>
            </a:r>
            <a:r>
              <a:rPr lang="en-US" dirty="0"/>
              <a:t> to the users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4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There are lots of resources in computer system</a:t>
            </a:r>
          </a:p>
          <a:p>
            <a:pPr lvl="1"/>
            <a:r>
              <a:rPr lang="en-IN" dirty="0"/>
              <a:t>CPU (Processor)</a:t>
            </a:r>
          </a:p>
          <a:p>
            <a:pPr lvl="1"/>
            <a:r>
              <a:rPr lang="en-IN" dirty="0"/>
              <a:t>Memory</a:t>
            </a:r>
          </a:p>
          <a:p>
            <a:pPr lvl="1"/>
            <a:r>
              <a:rPr lang="en-IN" dirty="0"/>
              <a:t>I/O devices such as hard disk, mouse, keyboard, printer, scanner etc.</a:t>
            </a:r>
          </a:p>
          <a:p>
            <a:pPr algn="just"/>
            <a:r>
              <a:rPr lang="en-IN" dirty="0"/>
              <a:t>If a computer system is used by </a:t>
            </a:r>
            <a:r>
              <a:rPr lang="en-IN" b="1" dirty="0">
                <a:solidFill>
                  <a:srgbClr val="C00000"/>
                </a:solidFill>
              </a:rPr>
              <a:t>multiple applications (or users)</a:t>
            </a:r>
            <a:r>
              <a:rPr lang="en-IN" dirty="0"/>
              <a:t>, then they will </a:t>
            </a:r>
            <a:r>
              <a:rPr lang="en-IN" b="1" dirty="0">
                <a:solidFill>
                  <a:srgbClr val="C00000"/>
                </a:solidFill>
              </a:rPr>
              <a:t>compete for these resources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73" y="3565468"/>
            <a:ext cx="33594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e</a:t>
            </a:r>
            <a:r>
              <a:rPr lang="en-IN" dirty="0" smtClean="0"/>
              <a:t>lements of computer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6" name="Rounded Rectangle 35"/>
          <p:cNvSpPr/>
          <p:nvPr/>
        </p:nvSpPr>
        <p:spPr>
          <a:xfrm>
            <a:off x="1379268" y="1707069"/>
            <a:ext cx="1769283" cy="112349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7" name="Group 36"/>
          <p:cNvGrpSpPr/>
          <p:nvPr/>
        </p:nvGrpSpPr>
        <p:grpSpPr>
          <a:xfrm>
            <a:off x="1575855" y="1893827"/>
            <a:ext cx="1769283" cy="1123495"/>
            <a:chOff x="1263395" y="491558"/>
            <a:chExt cx="1769283" cy="1123495"/>
          </a:xfrm>
        </p:grpSpPr>
        <p:sp>
          <p:nvSpPr>
            <p:cNvPr id="50" name="Rounded Rectangle 49"/>
            <p:cNvSpPr/>
            <p:nvPr/>
          </p:nvSpPr>
          <p:spPr>
            <a:xfrm>
              <a:off x="1263395" y="491558"/>
              <a:ext cx="1769283" cy="112349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Rounded Rectangle 5"/>
            <p:cNvSpPr/>
            <p:nvPr/>
          </p:nvSpPr>
          <p:spPr>
            <a:xfrm>
              <a:off x="1296301" y="524464"/>
              <a:ext cx="1703471" cy="10576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b="1" i="0" kern="1200" dirty="0" smtClean="0">
                  <a:solidFill>
                    <a:schemeClr val="accent4">
                      <a:lumMod val="50000"/>
                    </a:schemeClr>
                  </a:solidFill>
                </a:rPr>
                <a:t>Processor</a:t>
              </a:r>
              <a:endParaRPr lang="en-US" sz="2700" b="1" i="0" kern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531660" y="3916872"/>
            <a:ext cx="1769283" cy="112349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9" name="Group 38"/>
          <p:cNvGrpSpPr/>
          <p:nvPr/>
        </p:nvGrpSpPr>
        <p:grpSpPr>
          <a:xfrm>
            <a:off x="1728247" y="4103630"/>
            <a:ext cx="1769283" cy="1123495"/>
            <a:chOff x="1415787" y="2701361"/>
            <a:chExt cx="1769283" cy="1123495"/>
          </a:xfrm>
        </p:grpSpPr>
        <p:sp>
          <p:nvSpPr>
            <p:cNvPr id="48" name="Rounded Rectangle 47"/>
            <p:cNvSpPr/>
            <p:nvPr/>
          </p:nvSpPr>
          <p:spPr>
            <a:xfrm>
              <a:off x="1415787" y="2701361"/>
              <a:ext cx="1769283" cy="112349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Rounded Rectangle 8"/>
            <p:cNvSpPr/>
            <p:nvPr/>
          </p:nvSpPr>
          <p:spPr>
            <a:xfrm>
              <a:off x="1448693" y="2734267"/>
              <a:ext cx="1703471" cy="10576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b="1" i="0" kern="1200" dirty="0" smtClean="0">
                  <a:solidFill>
                    <a:schemeClr val="accent4">
                      <a:lumMod val="50000"/>
                    </a:schemeClr>
                  </a:solidFill>
                </a:rPr>
                <a:t>Main Memory</a:t>
              </a:r>
              <a:endParaRPr lang="en-US" sz="2700" b="1" i="0" kern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5570266" y="1630874"/>
            <a:ext cx="1769283" cy="112349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1" name="Group 40"/>
          <p:cNvGrpSpPr/>
          <p:nvPr/>
        </p:nvGrpSpPr>
        <p:grpSpPr>
          <a:xfrm>
            <a:off x="5766853" y="1817632"/>
            <a:ext cx="1769283" cy="1123495"/>
            <a:chOff x="5454393" y="415363"/>
            <a:chExt cx="1769283" cy="1123495"/>
          </a:xfrm>
        </p:grpSpPr>
        <p:sp>
          <p:nvSpPr>
            <p:cNvPr id="46" name="Rounded Rectangle 45"/>
            <p:cNvSpPr/>
            <p:nvPr/>
          </p:nvSpPr>
          <p:spPr>
            <a:xfrm>
              <a:off x="5454393" y="415363"/>
              <a:ext cx="1769283" cy="112349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ounded Rectangle 11"/>
            <p:cNvSpPr/>
            <p:nvPr/>
          </p:nvSpPr>
          <p:spPr>
            <a:xfrm>
              <a:off x="5487299" y="448269"/>
              <a:ext cx="1703471" cy="10576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b="1" i="0" kern="1200" dirty="0" smtClean="0">
                  <a:solidFill>
                    <a:schemeClr val="accent4">
                      <a:lumMod val="50000"/>
                    </a:schemeClr>
                  </a:solidFill>
                </a:rPr>
                <a:t>I/O Modules</a:t>
              </a:r>
              <a:endParaRPr lang="en-US" sz="2700" b="1" i="0" kern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5798862" y="3764470"/>
            <a:ext cx="1769283" cy="112349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3" name="Group 42"/>
          <p:cNvGrpSpPr/>
          <p:nvPr/>
        </p:nvGrpSpPr>
        <p:grpSpPr>
          <a:xfrm>
            <a:off x="5995449" y="3951228"/>
            <a:ext cx="1769283" cy="1123495"/>
            <a:chOff x="5682989" y="2548959"/>
            <a:chExt cx="1769283" cy="1123495"/>
          </a:xfrm>
        </p:grpSpPr>
        <p:sp>
          <p:nvSpPr>
            <p:cNvPr id="44" name="Rounded Rectangle 43"/>
            <p:cNvSpPr/>
            <p:nvPr/>
          </p:nvSpPr>
          <p:spPr>
            <a:xfrm>
              <a:off x="5682989" y="2548959"/>
              <a:ext cx="1769283" cy="112349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Rounded Rectangle 14"/>
            <p:cNvSpPr/>
            <p:nvPr/>
          </p:nvSpPr>
          <p:spPr>
            <a:xfrm>
              <a:off x="5715895" y="2581865"/>
              <a:ext cx="1703471" cy="10576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NZ" sz="2700" b="1" i="0" kern="1200" dirty="0" smtClean="0">
                  <a:solidFill>
                    <a:schemeClr val="accent4">
                      <a:lumMod val="50000"/>
                    </a:schemeClr>
                  </a:solidFill>
                </a:rPr>
                <a:t>System Bus</a:t>
              </a:r>
              <a:endParaRPr lang="en-NZ" sz="2700" b="1" i="0" kern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52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60662"/>
            <a:ext cx="19812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5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It </a:t>
            </a:r>
            <a:r>
              <a:rPr lang="en-IN" dirty="0"/>
              <a:t>is the job of OS to allocate these resources to the various applications so that:</a:t>
            </a:r>
          </a:p>
          <a:p>
            <a:pPr lvl="1"/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resources are allocated fairly </a:t>
            </a:r>
            <a:r>
              <a:rPr lang="en-IN" dirty="0"/>
              <a:t>(equally</a:t>
            </a:r>
            <a:r>
              <a:rPr lang="en-IN" dirty="0" smtClean="0"/>
              <a:t>)</a:t>
            </a:r>
          </a:p>
          <a:p>
            <a:pPr marL="361950" lvl="1" indent="0">
              <a:buNone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Image result for prin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2050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5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6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50 lines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20 lines</a:t>
            </a:r>
            <a:endParaRPr lang="en-US" dirty="0"/>
          </a:p>
        </p:txBody>
      </p:sp>
      <p:sp>
        <p:nvSpPr>
          <p:cNvPr id="36" name="Rounded Rectangular Callout 35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37" name="Rounded Rectangular Callout 36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2049" name="Rectangle 2048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10 lines of P1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20 lines of P1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575560" y="2564121"/>
            <a:ext cx="1143000" cy="16697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74606" y="4221667"/>
            <a:ext cx="1157281" cy="53479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566640" y="4224048"/>
            <a:ext cx="1167160" cy="164632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5" idx="1"/>
          </p:cNvCxnSpPr>
          <p:nvPr/>
        </p:nvCxnSpPr>
        <p:spPr>
          <a:xfrm flipV="1">
            <a:off x="2566640" y="3683250"/>
            <a:ext cx="1167160" cy="54238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6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2" grpId="0" animBg="1"/>
      <p:bldP spid="22" grpId="1" animBg="1"/>
      <p:bldP spid="29" grpId="0" animBg="1"/>
      <p:bldP spid="36" grpId="0" animBg="1"/>
      <p:bldP spid="36" grpId="1" animBg="1"/>
      <p:bldP spid="37" grpId="0" animBg="1"/>
      <p:bldP spid="37" grpId="1" animBg="1"/>
      <p:bldP spid="2049" grpId="0" animBg="1"/>
      <p:bldP spid="2049" grpId="1" animBg="1"/>
      <p:bldP spid="39" grpId="0" animBg="1"/>
      <p:bldP spid="3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It </a:t>
            </a:r>
            <a:r>
              <a:rPr lang="en-IN" dirty="0"/>
              <a:t>is the job of OS to allocate these resources to the various applications so that:</a:t>
            </a:r>
          </a:p>
          <a:p>
            <a:pPr lvl="1"/>
            <a:r>
              <a:rPr lang="en-IN" dirty="0" smtClean="0"/>
              <a:t>The </a:t>
            </a:r>
            <a:r>
              <a:rPr lang="en-IN" b="1" dirty="0">
                <a:solidFill>
                  <a:srgbClr val="C00000"/>
                </a:solidFill>
              </a:rPr>
              <a:t>resources are protected from </a:t>
            </a:r>
            <a:r>
              <a:rPr lang="en-IN" b="1" dirty="0" smtClean="0">
                <a:solidFill>
                  <a:srgbClr val="C00000"/>
                </a:solidFill>
              </a:rPr>
              <a:t>cross-access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4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7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50 lines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20 lines</a:t>
            </a:r>
            <a:endParaRPr lang="en-US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10 lines of P1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20 lines of P1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575560" y="2564121"/>
            <a:ext cx="1143000" cy="16697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74606" y="4221667"/>
            <a:ext cx="1157281" cy="53479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Multiply 24"/>
          <p:cNvSpPr/>
          <p:nvPr/>
        </p:nvSpPr>
        <p:spPr>
          <a:xfrm>
            <a:off x="3200400" y="4247470"/>
            <a:ext cx="381000" cy="696037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8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It </a:t>
            </a:r>
            <a:r>
              <a:rPr lang="en-IN" dirty="0"/>
              <a:t>is the job of OS to allocate these resources to the various applications so that:</a:t>
            </a:r>
          </a:p>
          <a:p>
            <a:pPr lvl="1"/>
            <a:r>
              <a:rPr lang="en-IN" dirty="0" smtClean="0"/>
              <a:t>Access </a:t>
            </a:r>
            <a:r>
              <a:rPr lang="en-IN" dirty="0"/>
              <a:t>to the </a:t>
            </a:r>
            <a:r>
              <a:rPr lang="en-IN" b="1" dirty="0">
                <a:solidFill>
                  <a:srgbClr val="C00000"/>
                </a:solidFill>
              </a:rPr>
              <a:t>resources is synchronized </a:t>
            </a:r>
            <a:r>
              <a:rPr lang="en-IN" dirty="0"/>
              <a:t>so that operations are correct and </a:t>
            </a:r>
            <a:r>
              <a:rPr lang="en-IN" dirty="0" smtClean="0"/>
              <a:t>consistent</a:t>
            </a:r>
          </a:p>
          <a:p>
            <a:pPr lvl="1"/>
            <a:r>
              <a:rPr lang="en-IN" dirty="0" smtClean="0"/>
              <a:t>Example: If we write a program to calculate below in C language</a:t>
            </a:r>
          </a:p>
          <a:p>
            <a:pPr marL="361950" lvl="1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>
                <a:solidFill>
                  <a:srgbClr val="FF0000"/>
                </a:solidFill>
              </a:rPr>
              <a:t>	</a:t>
            </a:r>
            <a:r>
              <a:rPr lang="en-IN" sz="5400" dirty="0" smtClean="0">
                <a:solidFill>
                  <a:srgbClr val="FF0000"/>
                </a:solidFill>
              </a:rPr>
              <a:t>7 + 9 – 6 * 4 / 2 = 4 </a:t>
            </a:r>
          </a:p>
          <a:p>
            <a:pPr marL="361950" lvl="1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>
                <a:solidFill>
                  <a:srgbClr val="FF0000"/>
                </a:solidFill>
              </a:rPr>
              <a:t>			    			     </a:t>
            </a:r>
            <a:r>
              <a:rPr lang="en-IN" sz="5400" dirty="0" smtClean="0">
                <a:solidFill>
                  <a:srgbClr val="FF0000"/>
                </a:solidFill>
              </a:rPr>
              <a:t>20</a:t>
            </a:r>
            <a:endParaRPr lang="en-IN" sz="54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7400" y="4038600"/>
            <a:ext cx="485949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541372" y="3498600"/>
            <a:ext cx="540000" cy="540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P1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3581400" y="3498600"/>
            <a:ext cx="540000" cy="540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P2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4572000" y="3497666"/>
            <a:ext cx="540000" cy="540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P3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5486400" y="3500590"/>
            <a:ext cx="540000" cy="540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P4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4572000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15" name="Oval 14"/>
          <p:cNvSpPr/>
          <p:nvPr/>
        </p:nvSpPr>
        <p:spPr>
          <a:xfrm>
            <a:off x="5486400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2541372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17" name="Oval 16"/>
          <p:cNvSpPr/>
          <p:nvPr/>
        </p:nvSpPr>
        <p:spPr>
          <a:xfrm>
            <a:off x="3581400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20" name="Multiply 19"/>
          <p:cNvSpPr/>
          <p:nvPr/>
        </p:nvSpPr>
        <p:spPr>
          <a:xfrm>
            <a:off x="7696200" y="3599434"/>
            <a:ext cx="703110" cy="8278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It </a:t>
            </a:r>
            <a:r>
              <a:rPr lang="en-IN" dirty="0"/>
              <a:t>is the job of OS to allocate these resources to the various applications so that:</a:t>
            </a:r>
          </a:p>
          <a:p>
            <a:pPr lvl="1"/>
            <a:r>
              <a:rPr lang="en-IN" dirty="0" smtClean="0"/>
              <a:t>Deadlock </a:t>
            </a:r>
            <a:r>
              <a:rPr lang="en-IN" dirty="0"/>
              <a:t>are detected, resolved and avoided.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79309"/>
            <a:ext cx="6180823" cy="354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Resource manager – </a:t>
            </a:r>
            <a:r>
              <a:rPr lang="en-IN" dirty="0" smtClean="0"/>
              <a:t>sharing </a:t>
            </a:r>
            <a:r>
              <a:rPr lang="en-IN" dirty="0"/>
              <a:t>resources in two different </a:t>
            </a:r>
            <a:r>
              <a:rPr lang="en-IN" dirty="0" smtClean="0"/>
              <a:t>ways:</a:t>
            </a:r>
            <a:endParaRPr lang="en-IN" dirty="0"/>
          </a:p>
          <a:p>
            <a:pPr marL="819150" lvl="1" indent="-457200">
              <a:buFont typeface="+mj-lt"/>
              <a:buAutoNum type="arabicPeriod"/>
            </a:pPr>
            <a:r>
              <a:rPr lang="en-IN" dirty="0"/>
              <a:t>In time </a:t>
            </a:r>
            <a:r>
              <a:rPr lang="en-IN" dirty="0" smtClean="0"/>
              <a:t>sharing/multiplexing </a:t>
            </a:r>
            <a:r>
              <a:rPr lang="en-IN" b="1" dirty="0">
                <a:solidFill>
                  <a:srgbClr val="C00000"/>
                </a:solidFill>
              </a:rPr>
              <a:t>(</a:t>
            </a:r>
            <a:r>
              <a:rPr lang="en-IN" b="1" dirty="0" err="1">
                <a:solidFill>
                  <a:srgbClr val="C00000"/>
                </a:solidFill>
              </a:rPr>
              <a:t>i.e</a:t>
            </a:r>
            <a:r>
              <a:rPr lang="en-IN" b="1" dirty="0">
                <a:solidFill>
                  <a:srgbClr val="C00000"/>
                </a:solidFill>
              </a:rPr>
              <a:t> CPU) </a:t>
            </a:r>
          </a:p>
          <a:p>
            <a:pPr marL="819150" lvl="1" indent="-457200">
              <a:buFont typeface="+mj-lt"/>
              <a:buAutoNum type="arabicPeriod"/>
            </a:pPr>
            <a:endParaRPr lang="en-US" dirty="0"/>
          </a:p>
          <a:p>
            <a:pPr marL="819150" lvl="1" indent="-457200"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4" descr="http://atastypixel.com/blog/wp-content/uploads/2016/06/Schedu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" y="2667000"/>
            <a:ext cx="8785226" cy="261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94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 as Resource Manager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Resource manager – </a:t>
            </a:r>
            <a:r>
              <a:rPr lang="en-IN" dirty="0" smtClean="0"/>
              <a:t>sharing </a:t>
            </a:r>
            <a:r>
              <a:rPr lang="en-IN" dirty="0"/>
              <a:t>resources in two different ways</a:t>
            </a:r>
          </a:p>
          <a:p>
            <a:pPr marL="819150" lvl="1" indent="-457200">
              <a:buFont typeface="+mj-lt"/>
              <a:buAutoNum type="arabicPeriod" startAt="2"/>
            </a:pPr>
            <a:r>
              <a:rPr lang="en-IN" dirty="0"/>
              <a:t>In space sharing/multiplexing. </a:t>
            </a:r>
            <a:r>
              <a:rPr lang="en-IN" b="1" dirty="0" smtClean="0">
                <a:solidFill>
                  <a:srgbClr val="C00000"/>
                </a:solidFill>
              </a:rPr>
              <a:t>(</a:t>
            </a:r>
            <a:r>
              <a:rPr lang="en-IN" b="1" dirty="0" err="1" smtClean="0">
                <a:solidFill>
                  <a:srgbClr val="C00000"/>
                </a:solidFill>
              </a:rPr>
              <a:t>i.e</a:t>
            </a:r>
            <a:r>
              <a:rPr lang="en-IN" b="1" dirty="0" smtClean="0">
                <a:solidFill>
                  <a:srgbClr val="C00000"/>
                </a:solidFill>
              </a:rPr>
              <a:t> Memory)</a:t>
            </a:r>
          </a:p>
          <a:p>
            <a:pPr marL="361950" lvl="1" indent="0">
              <a:buNone/>
            </a:pPr>
            <a:endParaRPr lang="en-IN" dirty="0"/>
          </a:p>
        </p:txBody>
      </p:sp>
      <p:pic>
        <p:nvPicPr>
          <p:cNvPr id="4" name="Picture 2" descr="Image result for main memor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0" y="2899388"/>
            <a:ext cx="8810790" cy="14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2726" y="2895600"/>
            <a:ext cx="1655536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1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8262" y="2895600"/>
            <a:ext cx="2873828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5246" y="2895912"/>
            <a:ext cx="2047874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3121" y="2895913"/>
            <a:ext cx="2194832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Empty Space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40931" y="4335537"/>
            <a:ext cx="2267095" cy="52322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Main Memory</a:t>
            </a:r>
            <a:endParaRPr lang="en-US" sz="2800" dirty="0"/>
          </a:p>
        </p:txBody>
      </p:sp>
      <p:cxnSp>
        <p:nvCxnSpPr>
          <p:cNvPr id="10" name="Curved Connector 9"/>
          <p:cNvCxnSpPr>
            <a:stCxn id="9" idx="1"/>
          </p:cNvCxnSpPr>
          <p:nvPr/>
        </p:nvCxnSpPr>
        <p:spPr>
          <a:xfrm rot="10800000">
            <a:off x="966747" y="4274143"/>
            <a:ext cx="2674185" cy="323004"/>
          </a:xfrm>
          <a:prstGeom prst="curvedConnector3">
            <a:avLst>
              <a:gd name="adj1" fmla="val 979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1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Objectives </a:t>
            </a:r>
            <a:r>
              <a:rPr lang="en-IN" dirty="0" smtClean="0"/>
              <a:t>/ Goals of </a:t>
            </a:r>
            <a:r>
              <a:rPr lang="en-IN" dirty="0"/>
              <a:t>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Make </a:t>
            </a:r>
            <a:r>
              <a:rPr lang="en-US" dirty="0"/>
              <a:t>the computer system </a:t>
            </a:r>
            <a:r>
              <a:rPr lang="en-US" b="1" dirty="0">
                <a:solidFill>
                  <a:srgbClr val="C00000"/>
                </a:solidFill>
              </a:rPr>
              <a:t>convenient to use in an efficient manner</a:t>
            </a:r>
            <a:r>
              <a:rPr lang="en-US" dirty="0"/>
              <a:t>.</a:t>
            </a:r>
          </a:p>
          <a:p>
            <a:pPr algn="just">
              <a:buClr>
                <a:schemeClr val="tx1"/>
              </a:buClr>
            </a:pPr>
            <a:r>
              <a:rPr lang="en-US" b="1" dirty="0" smtClean="0">
                <a:solidFill>
                  <a:srgbClr val="C00000"/>
                </a:solidFill>
              </a:rPr>
              <a:t>Hide the </a:t>
            </a:r>
            <a:r>
              <a:rPr lang="en-US" b="1" dirty="0">
                <a:solidFill>
                  <a:srgbClr val="C00000"/>
                </a:solidFill>
              </a:rPr>
              <a:t>details of the hardware </a:t>
            </a:r>
            <a:r>
              <a:rPr lang="en-US" dirty="0"/>
              <a:t>resources from the users.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Provide</a:t>
            </a:r>
            <a:r>
              <a:rPr lang="en-US" dirty="0" smtClean="0"/>
              <a:t> </a:t>
            </a:r>
            <a:r>
              <a:rPr lang="en-US" dirty="0"/>
              <a:t>users a </a:t>
            </a:r>
            <a:r>
              <a:rPr lang="en-US" b="1" dirty="0">
                <a:solidFill>
                  <a:srgbClr val="C00000"/>
                </a:solidFill>
              </a:rPr>
              <a:t>convenient interface </a:t>
            </a:r>
            <a:r>
              <a:rPr lang="en-US" dirty="0"/>
              <a:t>to use the computer system.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Act as an intermediary </a:t>
            </a:r>
            <a:r>
              <a:rPr lang="en-US" dirty="0"/>
              <a:t>between the </a:t>
            </a:r>
            <a:r>
              <a:rPr lang="en-US" b="1" dirty="0">
                <a:solidFill>
                  <a:srgbClr val="C00000"/>
                </a:solidFill>
              </a:rPr>
              <a:t>hardware and its users</a:t>
            </a:r>
            <a:r>
              <a:rPr lang="en-US" dirty="0"/>
              <a:t>, making it easier for the users to access and use other resources.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Manage the resources </a:t>
            </a:r>
            <a:r>
              <a:rPr lang="en-US" dirty="0"/>
              <a:t>of a computer system.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Keep track </a:t>
            </a:r>
            <a:r>
              <a:rPr lang="en-US" dirty="0"/>
              <a:t>of who is using which resource, granting resource requests, and mediating conflicting requests from different programs and users.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Provide efficient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fair sharing of resources </a:t>
            </a:r>
            <a:r>
              <a:rPr lang="en-US" dirty="0"/>
              <a:t>among users and programs.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00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OS (First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generation (1945-1955)</a:t>
            </a:r>
          </a:p>
          <a:p>
            <a:pPr lvl="1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Vacuum tubes and plug-boards </a:t>
            </a:r>
            <a:r>
              <a:rPr lang="en-IN" dirty="0"/>
              <a:t>are used in these systems</a:t>
            </a:r>
            <a:r>
              <a:rPr lang="en-IN" dirty="0" smtClean="0"/>
              <a:t>.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2667000"/>
            <a:ext cx="39179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3425" y="474144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Vacuum tubes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745" t="24510" r="12696" b="42549"/>
          <a:stretch/>
        </p:blipFill>
        <p:spPr>
          <a:xfrm>
            <a:off x="5791200" y="2667000"/>
            <a:ext cx="2245659" cy="2259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6308350" y="4933849"/>
            <a:ext cx="12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Plug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9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OS (Second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Second generation (1955-1965)</a:t>
            </a:r>
          </a:p>
          <a:p>
            <a:pPr lvl="1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Transistors</a:t>
            </a:r>
            <a:r>
              <a:rPr lang="en-IN" dirty="0"/>
              <a:t> are used in these systems</a:t>
            </a:r>
          </a:p>
          <a:p>
            <a:pPr lvl="1"/>
            <a:r>
              <a:rPr lang="en-IN" dirty="0"/>
              <a:t>The machine that are produced are called mainframes.</a:t>
            </a:r>
          </a:p>
          <a:p>
            <a:pPr lvl="1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Batch systems </a:t>
            </a:r>
            <a:r>
              <a:rPr lang="en-IN" dirty="0"/>
              <a:t>was used for processing.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9692"/>
            <a:ext cx="8381999" cy="2658806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173567" y="5791200"/>
            <a:ext cx="3484034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Programmers bring cards to 1401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524000" y="5791200"/>
            <a:ext cx="388620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reads batch of jobs onto tape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895600" y="5791200"/>
            <a:ext cx="388620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input tape to 7094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343400" y="5791200"/>
            <a:ext cx="388620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7094 does computing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953000" y="5791200"/>
            <a:ext cx="3886200" cy="533400"/>
          </a:xfrm>
          <a:prstGeom prst="wedgeRoundRectCallout">
            <a:avLst>
              <a:gd name="adj1" fmla="val -12015"/>
              <a:gd name="adj2" fmla="val -14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output tape to 1401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896100" y="5774267"/>
            <a:ext cx="2133600" cy="533400"/>
          </a:xfrm>
          <a:prstGeom prst="wedgeRoundRectCallout">
            <a:avLst>
              <a:gd name="adj1" fmla="val -2771"/>
              <a:gd name="adj2" fmla="val -1596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prints output</a:t>
            </a:r>
          </a:p>
        </p:txBody>
      </p:sp>
    </p:spTree>
    <p:extLst>
      <p:ext uri="{BB962C8B-B14F-4D97-AF65-F5344CB8AC3E}">
        <p14:creationId xmlns:p14="http://schemas.microsoft.com/office/powerpoint/2010/main" val="288675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OS (Third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Third generation (1965-1980)</a:t>
            </a:r>
          </a:p>
          <a:p>
            <a:pPr lvl="1"/>
            <a:r>
              <a:rPr lang="en-IN" dirty="0"/>
              <a:t>Integrated circuits (</a:t>
            </a:r>
            <a:r>
              <a:rPr lang="en-IN" b="1" dirty="0">
                <a:solidFill>
                  <a:srgbClr val="C00000"/>
                </a:solidFill>
              </a:rPr>
              <a:t>IC's</a:t>
            </a:r>
            <a:r>
              <a:rPr lang="en-IN" dirty="0"/>
              <a:t>) are used in place of transistors in these computers</a:t>
            </a:r>
            <a:r>
              <a:rPr lang="en-IN" dirty="0" smtClean="0"/>
              <a:t>.</a:t>
            </a:r>
          </a:p>
          <a:p>
            <a:pPr lvl="1"/>
            <a:r>
              <a:rPr lang="en-IN" dirty="0" smtClean="0"/>
              <a:t>It provides </a:t>
            </a:r>
            <a:r>
              <a:rPr lang="en-IN" b="1" dirty="0" smtClean="0">
                <a:solidFill>
                  <a:srgbClr val="C00000"/>
                </a:solidFill>
              </a:rPr>
              <a:t>multiprogramming</a:t>
            </a:r>
            <a:r>
              <a:rPr lang="en-IN" dirty="0" smtClean="0"/>
              <a:t> (the </a:t>
            </a:r>
            <a:r>
              <a:rPr lang="en-IN" dirty="0"/>
              <a:t>ability to have several programs in memory at once, each in its own memory </a:t>
            </a:r>
            <a:r>
              <a:rPr lang="en-IN" dirty="0" smtClean="0"/>
              <a:t>partition).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2" descr="Image result for used integrated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80543"/>
            <a:ext cx="4343400" cy="35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Freeform 6"/>
          <p:cNvSpPr/>
          <p:nvPr/>
        </p:nvSpPr>
        <p:spPr>
          <a:xfrm>
            <a:off x="798754" y="4688375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dirty="0"/>
              <a:t>Performs the </a:t>
            </a:r>
            <a:r>
              <a:rPr lang="en-US" sz="3100" b="1" dirty="0"/>
              <a:t>data processing </a:t>
            </a:r>
            <a:r>
              <a:rPr lang="en-US" sz="3100" dirty="0" smtClean="0"/>
              <a:t>functions</a:t>
            </a:r>
            <a:endParaRPr lang="en-US" sz="3100" dirty="0"/>
          </a:p>
        </p:txBody>
      </p:sp>
      <p:sp>
        <p:nvSpPr>
          <p:cNvPr id="8" name="Freeform 7"/>
          <p:cNvSpPr/>
          <p:nvPr/>
        </p:nvSpPr>
        <p:spPr>
          <a:xfrm>
            <a:off x="5205411" y="4688375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dirty="0"/>
              <a:t>Controls the operation </a:t>
            </a:r>
            <a:r>
              <a:rPr lang="en-US" sz="3100" dirty="0"/>
              <a:t>of the </a:t>
            </a:r>
            <a:r>
              <a:rPr lang="en-US" sz="3100" dirty="0" smtClean="0"/>
              <a:t>computer</a:t>
            </a:r>
            <a:endParaRPr lang="en-US" sz="3100" dirty="0"/>
          </a:p>
        </p:txBody>
      </p:sp>
      <p:sp>
        <p:nvSpPr>
          <p:cNvPr id="9" name="Freeform 8"/>
          <p:cNvSpPr/>
          <p:nvPr/>
        </p:nvSpPr>
        <p:spPr>
          <a:xfrm>
            <a:off x="2971810" y="1600200"/>
            <a:ext cx="3337917" cy="155448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 smtClean="0"/>
              <a:t>Referred to as the </a:t>
            </a:r>
            <a:r>
              <a:rPr lang="en-US" sz="3100" b="1" i="1" kern="1200" dirty="0" smtClean="0"/>
              <a:t>Central Processing Unit </a:t>
            </a:r>
            <a:r>
              <a:rPr lang="en-US" sz="3100" b="1" kern="1200" dirty="0" smtClean="0"/>
              <a:t>(CPU)</a:t>
            </a:r>
            <a:endParaRPr lang="en-US" sz="3100" b="1" kern="1200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2454">
            <a:off x="6083670" y="165894"/>
            <a:ext cx="2205037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9"/>
          <p:cNvSpPr/>
          <p:nvPr/>
        </p:nvSpPr>
        <p:spPr>
          <a:xfrm>
            <a:off x="798754" y="4072248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Arithmetic &amp; Logic Unit </a:t>
            </a:r>
            <a:endParaRPr lang="en-US" sz="2400" b="1" dirty="0"/>
          </a:p>
        </p:txBody>
      </p:sp>
      <p:sp>
        <p:nvSpPr>
          <p:cNvPr id="11" name="Freeform 10"/>
          <p:cNvSpPr/>
          <p:nvPr/>
        </p:nvSpPr>
        <p:spPr>
          <a:xfrm>
            <a:off x="5205411" y="4072248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Control Unit </a:t>
            </a:r>
            <a:endParaRPr lang="en-US" sz="24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640768" y="3154680"/>
            <a:ext cx="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76500" y="3586166"/>
            <a:ext cx="4389120" cy="171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67712" y="3581400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74369" y="3581400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OS (</a:t>
            </a:r>
            <a:r>
              <a:rPr lang="en-IN" dirty="0" smtClean="0"/>
              <a:t>Fourth </a:t>
            </a:r>
            <a:r>
              <a:rPr lang="en-IN" dirty="0"/>
              <a:t>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Fourth </a:t>
            </a:r>
            <a:r>
              <a:rPr lang="en-IN" dirty="0"/>
              <a:t>generation (1980-present)</a:t>
            </a:r>
          </a:p>
          <a:p>
            <a:pPr lvl="1"/>
            <a:r>
              <a:rPr lang="en-IN" dirty="0"/>
              <a:t>Personal Computers</a:t>
            </a:r>
          </a:p>
          <a:p>
            <a:pPr lvl="1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LSI</a:t>
            </a:r>
            <a:r>
              <a:rPr lang="en-IN" dirty="0"/>
              <a:t> (</a:t>
            </a:r>
            <a:r>
              <a:rPr lang="en-IN" b="1" dirty="0">
                <a:solidFill>
                  <a:srgbClr val="C00000"/>
                </a:solidFill>
              </a:rPr>
              <a:t>Large Scale Integration</a:t>
            </a:r>
            <a:r>
              <a:rPr lang="en-IN" dirty="0"/>
              <a:t>) circuits, chips containing thousands of transistors are used in these systems.</a:t>
            </a:r>
          </a:p>
        </p:txBody>
      </p:sp>
      <p:pic>
        <p:nvPicPr>
          <p:cNvPr id="5" name="Picture 4" descr="Image result for large scale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3200"/>
            <a:ext cx="426719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9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Services </a:t>
            </a:r>
            <a:r>
              <a:rPr lang="en-IN" dirty="0"/>
              <a:t>/ </a:t>
            </a:r>
            <a:r>
              <a:rPr lang="en-IN" dirty="0" smtClean="0"/>
              <a:t>Functions / Tasks </a:t>
            </a:r>
            <a:r>
              <a:rPr lang="en-IN" dirty="0"/>
              <a:t>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sz="2800" dirty="0" smtClean="0"/>
          </a:p>
          <a:p>
            <a:pPr marL="0" indent="0" algn="ctr">
              <a:buNone/>
            </a:pPr>
            <a:r>
              <a:rPr lang="en-IN" sz="4800" dirty="0"/>
              <a:t>Definition of Operating System</a:t>
            </a:r>
          </a:p>
          <a:p>
            <a:pPr algn="just"/>
            <a:endParaRPr lang="en-IN" sz="2800" dirty="0" smtClean="0"/>
          </a:p>
          <a:p>
            <a:pPr algn="just"/>
            <a:r>
              <a:rPr lang="en-IN" sz="2800" dirty="0" smtClean="0"/>
              <a:t>An </a:t>
            </a:r>
            <a:r>
              <a:rPr lang="en-IN" sz="2800" dirty="0"/>
              <a:t>Operating System (OS) is a collection of software that </a:t>
            </a:r>
          </a:p>
          <a:p>
            <a:pPr lvl="1"/>
            <a:r>
              <a:rPr lang="en-IN" sz="2400" dirty="0"/>
              <a:t>manages hardware resources</a:t>
            </a:r>
          </a:p>
          <a:p>
            <a:pPr lvl="1"/>
            <a:r>
              <a:rPr lang="en-IN" sz="2400" dirty="0"/>
              <a:t>provides various service to the </a:t>
            </a:r>
            <a:r>
              <a:rPr lang="en-IN" sz="2400" dirty="0" smtClean="0"/>
              <a:t>users</a:t>
            </a:r>
            <a:endParaRPr lang="en-IN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533400" y="3469944"/>
            <a:ext cx="51054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Program development</a:t>
            </a:r>
          </a:p>
          <a:p>
            <a:pPr lvl="1"/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provides editors </a:t>
            </a:r>
            <a:r>
              <a:rPr lang="en-IN" dirty="0"/>
              <a:t>and debuggers to assist (help) the programmer in creating programs.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32" y="2133600"/>
            <a:ext cx="6467368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7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 smtClean="0"/>
              <a:t>Program </a:t>
            </a:r>
            <a:r>
              <a:rPr lang="en-IN" dirty="0"/>
              <a:t>execution</a:t>
            </a:r>
          </a:p>
          <a:p>
            <a:pPr lvl="1"/>
            <a:r>
              <a:rPr lang="en-IN" dirty="0"/>
              <a:t>Following tasks need to be perform to execute a </a:t>
            </a:r>
            <a:r>
              <a:rPr lang="en-IN" dirty="0" smtClean="0"/>
              <a:t>program:</a:t>
            </a:r>
            <a:endParaRPr lang="en-IN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Instructions and data must be </a:t>
            </a:r>
            <a:r>
              <a:rPr lang="en-IN" b="1" dirty="0">
                <a:solidFill>
                  <a:srgbClr val="C00000"/>
                </a:solidFill>
              </a:rPr>
              <a:t>loaded into main memory</a:t>
            </a:r>
            <a:r>
              <a:rPr lang="en-IN" dirty="0"/>
              <a:t>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I/O </a:t>
            </a:r>
            <a:r>
              <a:rPr lang="en-IN" b="1" dirty="0">
                <a:solidFill>
                  <a:srgbClr val="C00000"/>
                </a:solidFill>
              </a:rPr>
              <a:t>devices and files must be initialized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 OS </a:t>
            </a:r>
            <a:r>
              <a:rPr lang="en-IN" b="1" dirty="0">
                <a:solidFill>
                  <a:srgbClr val="C00000"/>
                </a:solidFill>
              </a:rPr>
              <a:t>handles all these duties </a:t>
            </a:r>
            <a:r>
              <a:rPr lang="en-IN" dirty="0"/>
              <a:t>for the user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5122" name="Picture 2" descr="Image result for program execution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640000" cy="35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70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IN" dirty="0" smtClean="0"/>
              <a:t>Access </a:t>
            </a:r>
            <a:r>
              <a:rPr lang="en-IN" dirty="0"/>
              <a:t>to I/O </a:t>
            </a:r>
            <a:r>
              <a:rPr lang="en-IN" dirty="0" smtClean="0"/>
              <a:t>devices (Resource allocation)</a:t>
            </a:r>
            <a:endParaRPr lang="en-IN" dirty="0"/>
          </a:p>
          <a:p>
            <a:pPr lvl="1"/>
            <a:r>
              <a:rPr lang="en-IN" dirty="0"/>
              <a:t>A running program may require I/O, which may involve file or an I/O </a:t>
            </a:r>
            <a:r>
              <a:rPr lang="en-IN" dirty="0" smtClean="0"/>
              <a:t>device.</a:t>
            </a:r>
            <a:endParaRPr lang="en-IN" dirty="0"/>
          </a:p>
          <a:p>
            <a:pPr lvl="1"/>
            <a:r>
              <a:rPr lang="en-IN" dirty="0"/>
              <a:t>For efficiency and protection, users cannot control I/O devices </a:t>
            </a:r>
            <a:r>
              <a:rPr lang="en-IN" dirty="0" smtClean="0"/>
              <a:t>directly.</a:t>
            </a:r>
            <a:endParaRPr lang="en-IN" dirty="0"/>
          </a:p>
          <a:p>
            <a:pPr lvl="1"/>
            <a:r>
              <a:rPr lang="en-IN" dirty="0"/>
              <a:t>Therefore, the OS </a:t>
            </a:r>
            <a:r>
              <a:rPr lang="en-IN" b="1" dirty="0">
                <a:solidFill>
                  <a:srgbClr val="C00000"/>
                </a:solidFill>
              </a:rPr>
              <a:t>controls these I/O devices </a:t>
            </a:r>
            <a:r>
              <a:rPr lang="en-IN" dirty="0"/>
              <a:t>and </a:t>
            </a:r>
            <a:r>
              <a:rPr lang="en-IN" b="1" dirty="0">
                <a:solidFill>
                  <a:srgbClr val="C00000"/>
                </a:solidFill>
              </a:rPr>
              <a:t>provides to program as per requirement</a:t>
            </a:r>
            <a:r>
              <a:rPr lang="en-IN" dirty="0"/>
              <a:t>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62699"/>
            <a:ext cx="47244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5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/>
              <a:t>Memory management</a:t>
            </a:r>
          </a:p>
          <a:p>
            <a:pPr lvl="1"/>
            <a:r>
              <a:rPr lang="en-IN" dirty="0"/>
              <a:t>OS </a:t>
            </a:r>
            <a:r>
              <a:rPr lang="en-IN" b="1" dirty="0">
                <a:solidFill>
                  <a:srgbClr val="C00000"/>
                </a:solidFill>
              </a:rPr>
              <a:t>manages memory hierarchy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OS </a:t>
            </a:r>
            <a:r>
              <a:rPr lang="en-IN" b="1" dirty="0">
                <a:solidFill>
                  <a:srgbClr val="C00000"/>
                </a:solidFill>
              </a:rPr>
              <a:t>keeps the track </a:t>
            </a:r>
            <a:r>
              <a:rPr lang="en-IN" dirty="0"/>
              <a:t>of which part of memory area in use in use and free memory.</a:t>
            </a:r>
          </a:p>
          <a:p>
            <a:pPr lvl="1"/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allocates memory </a:t>
            </a:r>
            <a:r>
              <a:rPr lang="en-IN" dirty="0"/>
              <a:t>to program when they need it.</a:t>
            </a:r>
          </a:p>
          <a:p>
            <a:pPr lvl="1"/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de-allocate the memory </a:t>
            </a:r>
            <a:r>
              <a:rPr lang="en-IN" dirty="0"/>
              <a:t>when the program finish execution. 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1371600" y="3657600"/>
            <a:ext cx="6324600" cy="1600200"/>
          </a:xfrm>
          <a:prstGeom prst="flowChartProces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0"/>
            <a:endCxn id="4" idx="2"/>
          </p:cNvCxnSpPr>
          <p:nvPr/>
        </p:nvCxnSpPr>
        <p:spPr>
          <a:xfrm>
            <a:off x="4533900" y="3657600"/>
            <a:ext cx="0" cy="1600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72200" y="3657600"/>
            <a:ext cx="0" cy="1600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3657600"/>
            <a:ext cx="0" cy="1600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276600" y="553028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52600" y="41148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23312E-7 L 0.00417 -0.2007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0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IN" dirty="0" smtClean="0"/>
              <a:t>Controlled </a:t>
            </a:r>
            <a:r>
              <a:rPr lang="en-IN" dirty="0"/>
              <a:t>access to file</a:t>
            </a:r>
          </a:p>
          <a:p>
            <a:pPr lvl="1"/>
            <a:r>
              <a:rPr lang="en-IN" dirty="0"/>
              <a:t>In case of file access, OS </a:t>
            </a:r>
            <a:r>
              <a:rPr lang="en-IN" b="1" dirty="0">
                <a:solidFill>
                  <a:srgbClr val="C00000"/>
                </a:solidFill>
              </a:rPr>
              <a:t>provides a directory hierarchy </a:t>
            </a:r>
            <a:r>
              <a:rPr lang="en-IN" dirty="0"/>
              <a:t>for easy access and management of file.</a:t>
            </a:r>
          </a:p>
          <a:p>
            <a:pPr lvl="1"/>
            <a:r>
              <a:rPr lang="en-IN" dirty="0"/>
              <a:t>OS </a:t>
            </a:r>
            <a:r>
              <a:rPr lang="en-IN" b="1" dirty="0">
                <a:solidFill>
                  <a:srgbClr val="C00000"/>
                </a:solidFill>
              </a:rPr>
              <a:t>provides various file handling commands </a:t>
            </a:r>
            <a:r>
              <a:rPr lang="en-IN" dirty="0"/>
              <a:t>using which user can easily read, write and modify file.</a:t>
            </a:r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1940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1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 smtClean="0"/>
              <a:t>Communication</a:t>
            </a:r>
            <a:endParaRPr lang="en-IN" dirty="0"/>
          </a:p>
          <a:p>
            <a:pPr lvl="1"/>
            <a:r>
              <a:rPr lang="en-US" dirty="0"/>
              <a:t>In multitasking environment, the processes need to communicate with each other and to exchange their information.</a:t>
            </a:r>
            <a:endParaRPr lang="en-IN" dirty="0"/>
          </a:p>
          <a:p>
            <a:pPr lvl="1"/>
            <a:r>
              <a:rPr lang="en-US" dirty="0"/>
              <a:t>Operating system </a:t>
            </a:r>
            <a:r>
              <a:rPr lang="en-US" b="1" dirty="0">
                <a:solidFill>
                  <a:srgbClr val="C00000"/>
                </a:solidFill>
              </a:rPr>
              <a:t>performs the communication among various types of processes</a:t>
            </a:r>
            <a:r>
              <a:rPr lang="en-US" dirty="0"/>
              <a:t> in the form of shared memory.</a:t>
            </a:r>
            <a:endParaRPr lang="en-IN" dirty="0"/>
          </a:p>
          <a:p>
            <a:endParaRPr lang="en-IN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83" y="2819400"/>
            <a:ext cx="561290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 smtClean="0"/>
              <a:t>Error </a:t>
            </a:r>
            <a:r>
              <a:rPr lang="en-IN" dirty="0"/>
              <a:t>detection and response</a:t>
            </a:r>
          </a:p>
          <a:p>
            <a:pPr lvl="1"/>
            <a:r>
              <a:rPr lang="en-IN" dirty="0"/>
              <a:t>An error may occur in CPU, in I/O devices or in the memory hardware. </a:t>
            </a:r>
          </a:p>
          <a:p>
            <a:pPr lvl="1"/>
            <a:r>
              <a:rPr lang="en-IN" dirty="0"/>
              <a:t>Following are the major activities of an operating system with respect to error handling −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The OS </a:t>
            </a:r>
            <a:r>
              <a:rPr lang="en-IN" sz="2300" b="1" dirty="0">
                <a:solidFill>
                  <a:srgbClr val="C00000"/>
                </a:solidFill>
              </a:rPr>
              <a:t>constantly checks for possible errors</a:t>
            </a:r>
            <a:r>
              <a:rPr lang="en-IN" dirty="0"/>
              <a:t>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/>
              <a:t>The OS </a:t>
            </a:r>
            <a:r>
              <a:rPr lang="en-IN" sz="2300" b="1" dirty="0">
                <a:solidFill>
                  <a:srgbClr val="C00000"/>
                </a:solidFill>
              </a:rPr>
              <a:t>takes an appropriate action </a:t>
            </a:r>
            <a:r>
              <a:rPr lang="en-IN" dirty="0"/>
              <a:t>to ensure </a:t>
            </a:r>
            <a:r>
              <a:rPr lang="en-IN" sz="2300" b="1" dirty="0">
                <a:solidFill>
                  <a:srgbClr val="C00000"/>
                </a:solidFill>
              </a:rPr>
              <a:t>correct and consistent</a:t>
            </a:r>
            <a:r>
              <a:rPr lang="en-IN" dirty="0"/>
              <a:t> computing.</a:t>
            </a:r>
          </a:p>
          <a:p>
            <a:endParaRPr lang="en-IN" dirty="0"/>
          </a:p>
        </p:txBody>
      </p:sp>
      <p:pic>
        <p:nvPicPr>
          <p:cNvPr id="11266" name="Picture 2" descr="Image result for err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80" y="3581400"/>
            <a:ext cx="43021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rinter not available m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3" y="3871913"/>
            <a:ext cx="2657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6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Accounting</a:t>
            </a:r>
          </a:p>
          <a:p>
            <a:pPr lvl="1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Keeping a track of which users are using how much and what kinds of computer resources</a:t>
            </a:r>
            <a:r>
              <a:rPr lang="en-IN" dirty="0"/>
              <a:t> can be used for accounting or simply for accumulating usage statistics.</a:t>
            </a:r>
          </a:p>
          <a:p>
            <a:pPr lvl="1"/>
            <a:r>
              <a:rPr lang="en-IN" dirty="0"/>
              <a:t>Usage statistics is used to reconfigure the system to improve computing services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12291" name="Picture 3" descr="C:\Users\GNWEBSOFT\Desktop\silhouette multise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76600"/>
            <a:ext cx="46943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</a:t>
            </a:r>
            <a:r>
              <a:rPr lang="en-IN" dirty="0" smtClean="0"/>
              <a:t>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2800" dirty="0" smtClean="0"/>
          </a:p>
          <a:p>
            <a:pPr>
              <a:buClr>
                <a:schemeClr val="tx1"/>
              </a:buClr>
            </a:pPr>
            <a:r>
              <a:rPr lang="en-US" altLang="en-US" sz="2800" b="1" dirty="0" smtClean="0">
                <a:solidFill>
                  <a:srgbClr val="C00000"/>
                </a:solidFill>
              </a:rPr>
              <a:t>Volatile</a:t>
            </a:r>
            <a:endParaRPr lang="en-US" altLang="en-US" sz="2800" b="1" dirty="0">
              <a:solidFill>
                <a:srgbClr val="C00000"/>
              </a:solidFill>
            </a:endParaRPr>
          </a:p>
          <a:p>
            <a:pPr marL="554038" lvl="2" indent="-282575">
              <a:spcBef>
                <a:spcPts val="1800"/>
              </a:spcBef>
              <a:buClr>
                <a:schemeClr val="tx1"/>
              </a:buClr>
            </a:pPr>
            <a:r>
              <a:rPr lang="en-US" altLang="en-US" sz="2700" b="1" dirty="0">
                <a:solidFill>
                  <a:srgbClr val="C00000"/>
                </a:solidFill>
              </a:rPr>
              <a:t>Contents of the memory is lost when the computer is shut down</a:t>
            </a:r>
          </a:p>
          <a:p>
            <a:r>
              <a:rPr lang="en-US" altLang="en-US" sz="2800" dirty="0"/>
              <a:t>Referred to as </a:t>
            </a:r>
            <a:r>
              <a:rPr lang="en-US" altLang="en-US" sz="2800" dirty="0" smtClean="0"/>
              <a:t>primary memory or 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RAM</a:t>
            </a:r>
            <a:r>
              <a:rPr lang="en-US" altLang="en-US" sz="2800" dirty="0" smtClean="0"/>
              <a:t>.</a:t>
            </a:r>
            <a:endParaRPr lang="en-IN" sz="2800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8600"/>
            <a:ext cx="1827212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63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/ Functions / Tasks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 smtClean="0"/>
              <a:t>Protection </a:t>
            </a:r>
            <a:r>
              <a:rPr lang="en-IN" dirty="0"/>
              <a:t>&amp; Security</a:t>
            </a:r>
          </a:p>
          <a:p>
            <a:pPr lvl="1"/>
            <a:r>
              <a:rPr lang="en-IN" dirty="0"/>
              <a:t>Protection involves </a:t>
            </a:r>
            <a:r>
              <a:rPr lang="en-IN" b="1" dirty="0">
                <a:solidFill>
                  <a:srgbClr val="C00000"/>
                </a:solidFill>
              </a:rPr>
              <a:t>ensuring that all accesses to system resources is controlled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To make a system secure, the user needs to authenticate himself or herself to the system.</a:t>
            </a:r>
          </a:p>
        </p:txBody>
      </p:sp>
      <p:pic>
        <p:nvPicPr>
          <p:cNvPr id="13314" name="Picture 2" descr="Image result for security in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24200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Services / Functions / Tasks of OS </a:t>
            </a:r>
            <a:r>
              <a:rPr lang="en-IN" sz="3600" dirty="0" smtClean="0"/>
              <a:t>(Revision)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Program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Program execution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Access to I/O devices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Memory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Controlled access to file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Error detection and response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Accounting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Protection &amp; </a:t>
            </a:r>
            <a:r>
              <a:rPr lang="en-IN" dirty="0" smtClean="0"/>
              <a:t>Security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</a:t>
            </a:r>
            <a:r>
              <a:rPr lang="en-IN" dirty="0" smtClean="0"/>
              <a:t>operating systems</a:t>
            </a:r>
            <a:endParaRPr lang="en-IN" dirty="0"/>
          </a:p>
          <a:p>
            <a:pPr lvl="1"/>
            <a:r>
              <a:rPr lang="en-IN" dirty="0"/>
              <a:t>OS found in </a:t>
            </a:r>
            <a:r>
              <a:rPr lang="en-IN" dirty="0" smtClean="0"/>
              <a:t>room </a:t>
            </a:r>
            <a:r>
              <a:rPr lang="en-IN" dirty="0"/>
              <a:t>sized computers which are still found in major corporate data </a:t>
            </a:r>
            <a:r>
              <a:rPr lang="en-IN" dirty="0" smtClean="0"/>
              <a:t>centres.</a:t>
            </a:r>
            <a:endParaRPr lang="en-IN" dirty="0"/>
          </a:p>
          <a:p>
            <a:pPr lvl="1"/>
            <a:r>
              <a:rPr lang="en-IN" dirty="0"/>
              <a:t>They offer three kinds of services: </a:t>
            </a:r>
          </a:p>
          <a:p>
            <a:pPr marL="1082675" lvl="2" indent="-457200">
              <a:buFont typeface="+mj-lt"/>
              <a:buAutoNum type="arabicParenR"/>
            </a:pPr>
            <a:r>
              <a:rPr lang="en-IN" b="1" dirty="0"/>
              <a:t>Batch OS</a:t>
            </a:r>
            <a:r>
              <a:rPr lang="en-IN" dirty="0"/>
              <a:t> – processes routine jobs without any interactive user </a:t>
            </a:r>
            <a:r>
              <a:rPr lang="en-IN" dirty="0" smtClean="0"/>
              <a:t>presents </a:t>
            </a:r>
            <a:r>
              <a:rPr lang="en-IN" dirty="0"/>
              <a:t>i.e. claim processing in insurance</a:t>
            </a:r>
          </a:p>
          <a:p>
            <a:pPr marL="1082675" lvl="2" indent="-457200">
              <a:buFont typeface="+mj-lt"/>
              <a:buAutoNum type="arabicParenR"/>
            </a:pPr>
            <a:r>
              <a:rPr lang="en-IN" b="1" dirty="0"/>
              <a:t>Transaction processing</a:t>
            </a:r>
            <a:r>
              <a:rPr lang="en-IN" dirty="0"/>
              <a:t> – handles large numbers of small processes i.e. cheque processing at banks</a:t>
            </a:r>
          </a:p>
          <a:p>
            <a:pPr marL="1082675" lvl="2" indent="-457200">
              <a:buFont typeface="+mj-lt"/>
              <a:buAutoNum type="arabicParenR"/>
            </a:pPr>
            <a:r>
              <a:rPr lang="en-IN" b="1" dirty="0"/>
              <a:t>Timesharing</a:t>
            </a:r>
            <a:r>
              <a:rPr lang="en-IN" dirty="0"/>
              <a:t> – allows multiple remote users to run their jobs at once i.e. querying a </a:t>
            </a:r>
            <a:r>
              <a:rPr lang="en-IN" dirty="0" smtClean="0"/>
              <a:t>database, airline booking system</a:t>
            </a:r>
            <a:endParaRPr lang="en-IN" dirty="0"/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OS/390, OS/360.</a:t>
            </a:r>
          </a:p>
        </p:txBody>
      </p:sp>
      <p:pic>
        <p:nvPicPr>
          <p:cNvPr id="1026" name="Picture 2" descr="Image result for batch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6210300" cy="3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45275"/>
            <a:ext cx="8343900" cy="5099538"/>
          </a:xfrm>
          <a:prstGeom prst="rect">
            <a:avLst/>
          </a:prstGeom>
        </p:spPr>
      </p:pic>
      <p:pic>
        <p:nvPicPr>
          <p:cNvPr id="1028" name="Picture 4" descr="Image result for time sharing operating syst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13383" r="8026" b="5505"/>
          <a:stretch/>
        </p:blipFill>
        <p:spPr bwMode="auto">
          <a:xfrm>
            <a:off x="677778" y="1340790"/>
            <a:ext cx="8175458" cy="510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</a:t>
            </a:r>
            <a:r>
              <a:rPr lang="en-IN" dirty="0" smtClean="0"/>
              <a:t>operating systems</a:t>
            </a:r>
            <a:endParaRPr lang="en-IN" dirty="0"/>
          </a:p>
          <a:p>
            <a:pPr lvl="1"/>
            <a:r>
              <a:rPr lang="en-IN" dirty="0"/>
              <a:t>OS </a:t>
            </a:r>
            <a:r>
              <a:rPr lang="en-IN" b="1" dirty="0">
                <a:solidFill>
                  <a:srgbClr val="C00000"/>
                </a:solidFill>
              </a:rPr>
              <a:t>found in </a:t>
            </a:r>
            <a:r>
              <a:rPr lang="en-IN" b="1" dirty="0" smtClean="0">
                <a:solidFill>
                  <a:srgbClr val="C00000"/>
                </a:solidFill>
              </a:rPr>
              <a:t>room </a:t>
            </a:r>
            <a:r>
              <a:rPr lang="en-IN" b="1" dirty="0">
                <a:solidFill>
                  <a:srgbClr val="C00000"/>
                </a:solidFill>
              </a:rPr>
              <a:t>sized computers </a:t>
            </a:r>
            <a:r>
              <a:rPr lang="en-IN" dirty="0"/>
              <a:t>which are still found in major corporate data </a:t>
            </a:r>
            <a:r>
              <a:rPr lang="en-IN" dirty="0" smtClean="0"/>
              <a:t>centres.</a:t>
            </a:r>
            <a:endParaRPr lang="en-IN" dirty="0"/>
          </a:p>
          <a:p>
            <a:pPr lvl="1"/>
            <a:r>
              <a:rPr lang="en-IN" dirty="0"/>
              <a:t>They offer three kinds of services: </a:t>
            </a:r>
          </a:p>
          <a:p>
            <a:pPr marL="1082675" lvl="2" indent="-457200">
              <a:buFont typeface="+mj-lt"/>
              <a:buAutoNum type="arabicParenR"/>
            </a:pPr>
            <a:r>
              <a:rPr lang="en-IN" b="1" dirty="0"/>
              <a:t>Batch OS</a:t>
            </a:r>
            <a:r>
              <a:rPr lang="en-IN" dirty="0"/>
              <a:t> – </a:t>
            </a:r>
            <a:r>
              <a:rPr lang="en-IN" sz="2300" b="1" dirty="0">
                <a:solidFill>
                  <a:srgbClr val="C00000"/>
                </a:solidFill>
              </a:rPr>
              <a:t>processes routine jobs </a:t>
            </a:r>
            <a:r>
              <a:rPr lang="en-IN" dirty="0"/>
              <a:t>without any interactive user </a:t>
            </a:r>
            <a:r>
              <a:rPr lang="en-IN" dirty="0" smtClean="0"/>
              <a:t>presents </a:t>
            </a:r>
            <a:r>
              <a:rPr lang="en-IN" dirty="0"/>
              <a:t>i.e. claim processing in insurance</a:t>
            </a:r>
          </a:p>
          <a:p>
            <a:pPr marL="1082675" lvl="2" indent="-457200">
              <a:buFont typeface="+mj-lt"/>
              <a:buAutoNum type="arabicParenR"/>
            </a:pPr>
            <a:r>
              <a:rPr lang="en-IN" b="1" dirty="0"/>
              <a:t>Transaction processing</a:t>
            </a:r>
            <a:r>
              <a:rPr lang="en-IN" dirty="0"/>
              <a:t> – </a:t>
            </a:r>
            <a:r>
              <a:rPr lang="en-IN" sz="2300" b="1" dirty="0">
                <a:solidFill>
                  <a:srgbClr val="C00000"/>
                </a:solidFill>
              </a:rPr>
              <a:t>handles large numbers of small processes</a:t>
            </a:r>
            <a:r>
              <a:rPr lang="en-IN" dirty="0"/>
              <a:t> i.e. cheque processing at banks</a:t>
            </a:r>
          </a:p>
          <a:p>
            <a:pPr marL="1082675" lvl="2" indent="-457200">
              <a:buFont typeface="+mj-lt"/>
              <a:buAutoNum type="arabicParenR"/>
            </a:pPr>
            <a:r>
              <a:rPr lang="en-IN" b="1" dirty="0"/>
              <a:t>Timesharing</a:t>
            </a:r>
            <a:r>
              <a:rPr lang="en-IN" dirty="0"/>
              <a:t> – </a:t>
            </a:r>
            <a:r>
              <a:rPr lang="en-IN" sz="2300" b="1" dirty="0">
                <a:solidFill>
                  <a:srgbClr val="C00000"/>
                </a:solidFill>
              </a:rPr>
              <a:t>allows multiple remote users to run their jobs at once</a:t>
            </a:r>
            <a:r>
              <a:rPr lang="en-IN" dirty="0"/>
              <a:t> i.e. querying a </a:t>
            </a:r>
            <a:r>
              <a:rPr lang="en-IN" dirty="0" smtClean="0"/>
              <a:t>database, airline booking system</a:t>
            </a:r>
            <a:endParaRPr lang="en-IN" dirty="0"/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OS/390, OS/360.</a:t>
            </a:r>
          </a:p>
        </p:txBody>
      </p:sp>
    </p:spTree>
    <p:extLst>
      <p:ext uri="{BB962C8B-B14F-4D97-AF65-F5344CB8AC3E}">
        <p14:creationId xmlns:p14="http://schemas.microsoft.com/office/powerpoint/2010/main" val="21151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/>
              <a:t>Server </a:t>
            </a:r>
            <a:r>
              <a:rPr lang="en-IN" dirty="0" smtClean="0"/>
              <a:t>operating systems</a:t>
            </a:r>
            <a:endParaRPr lang="en-IN" dirty="0"/>
          </a:p>
          <a:p>
            <a:pPr lvl="1"/>
            <a:r>
              <a:rPr lang="en-IN" dirty="0"/>
              <a:t>This OS </a:t>
            </a:r>
            <a:r>
              <a:rPr lang="en-IN" b="1" dirty="0">
                <a:solidFill>
                  <a:srgbClr val="C00000"/>
                </a:solidFill>
              </a:rPr>
              <a:t>runs on servers</a:t>
            </a:r>
            <a:r>
              <a:rPr lang="en-IN" dirty="0"/>
              <a:t> which are very large PC, workstations or even mainframes.</a:t>
            </a:r>
          </a:p>
          <a:p>
            <a:pPr lvl="1"/>
            <a:r>
              <a:rPr lang="en-IN" dirty="0"/>
              <a:t>They </a:t>
            </a:r>
            <a:r>
              <a:rPr lang="en-IN" b="1" dirty="0">
                <a:solidFill>
                  <a:srgbClr val="C00000"/>
                </a:solidFill>
              </a:rPr>
              <a:t>serve multiple users at once </a:t>
            </a:r>
            <a:r>
              <a:rPr lang="en-IN" dirty="0"/>
              <a:t>over a network and </a:t>
            </a:r>
            <a:r>
              <a:rPr lang="en-IN" b="1" dirty="0">
                <a:solidFill>
                  <a:srgbClr val="C00000"/>
                </a:solidFill>
              </a:rPr>
              <a:t>allow the users to share hardware &amp; software resources</a:t>
            </a:r>
            <a:r>
              <a:rPr lang="en-IN" dirty="0" smtClean="0"/>
              <a:t>.</a:t>
            </a:r>
            <a:endParaRPr lang="en-IN" dirty="0"/>
          </a:p>
          <a:p>
            <a:pPr lvl="1"/>
            <a:r>
              <a:rPr lang="en-IN" dirty="0"/>
              <a:t>It provides </a:t>
            </a:r>
            <a:r>
              <a:rPr lang="en-IN" b="1" dirty="0">
                <a:solidFill>
                  <a:srgbClr val="C00000"/>
                </a:solidFill>
              </a:rPr>
              <a:t>print services, file service or web service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handles the incoming requests</a:t>
            </a:r>
            <a:r>
              <a:rPr lang="en-IN" dirty="0"/>
              <a:t> from </a:t>
            </a:r>
            <a:r>
              <a:rPr lang="en-IN" dirty="0" smtClean="0"/>
              <a:t>clients.</a:t>
            </a:r>
            <a:endParaRPr lang="en-IN" dirty="0"/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Solaris, FreeBSD, and Linux and Windows Server 200x.</a:t>
            </a:r>
          </a:p>
        </p:txBody>
      </p:sp>
      <p:pic>
        <p:nvPicPr>
          <p:cNvPr id="14338" name="Picture 2" descr="Image result for client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88800"/>
            <a:ext cx="476175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9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IN" dirty="0"/>
              <a:t>Multiprocessor </a:t>
            </a:r>
            <a:r>
              <a:rPr lang="en-IN" dirty="0" smtClean="0"/>
              <a:t>operating </a:t>
            </a:r>
            <a:r>
              <a:rPr lang="en-IN" dirty="0"/>
              <a:t>s</a:t>
            </a:r>
            <a:r>
              <a:rPr lang="en-IN" dirty="0" smtClean="0"/>
              <a:t>ystems</a:t>
            </a:r>
            <a:endParaRPr lang="en-IN" dirty="0"/>
          </a:p>
          <a:p>
            <a:pPr lvl="1"/>
            <a:r>
              <a:rPr lang="en-IN" dirty="0"/>
              <a:t>A computer system </a:t>
            </a:r>
            <a:r>
              <a:rPr lang="en-IN" b="1" dirty="0">
                <a:solidFill>
                  <a:srgbClr val="C00000"/>
                </a:solidFill>
              </a:rPr>
              <a:t>consist two or more CPUs </a:t>
            </a:r>
            <a:r>
              <a:rPr lang="en-IN" dirty="0"/>
              <a:t>is called multiprocessor. </a:t>
            </a:r>
          </a:p>
          <a:p>
            <a:pPr lvl="1"/>
            <a:r>
              <a:rPr lang="en-IN" dirty="0"/>
              <a:t>It is also called </a:t>
            </a:r>
            <a:r>
              <a:rPr lang="en-IN" b="1" dirty="0">
                <a:solidFill>
                  <a:srgbClr val="C00000"/>
                </a:solidFill>
              </a:rPr>
              <a:t>parallel computers, multicomputer or multiprocessor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They </a:t>
            </a:r>
            <a:r>
              <a:rPr lang="en-IN" b="1" dirty="0">
                <a:solidFill>
                  <a:srgbClr val="C00000"/>
                </a:solidFill>
              </a:rPr>
              <a:t>need special OS </a:t>
            </a:r>
            <a:r>
              <a:rPr lang="en-IN" dirty="0"/>
              <a:t>or some variations on server OS with special features for </a:t>
            </a:r>
            <a:r>
              <a:rPr lang="en-IN" b="1" dirty="0">
                <a:solidFill>
                  <a:srgbClr val="C00000"/>
                </a:solidFill>
              </a:rPr>
              <a:t>communication, connectivity and consistency</a:t>
            </a:r>
            <a:r>
              <a:rPr lang="en-IN" dirty="0"/>
              <a:t>.</a:t>
            </a:r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Windows and Linux.</a:t>
            </a:r>
          </a:p>
        </p:txBody>
      </p:sp>
      <p:pic>
        <p:nvPicPr>
          <p:cNvPr id="15362" name="Picture 2" descr="Image result for multiprocessor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38600"/>
            <a:ext cx="46863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6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/>
              <a:t>Personal </a:t>
            </a:r>
            <a:r>
              <a:rPr lang="en-IN" dirty="0" smtClean="0"/>
              <a:t>computer </a:t>
            </a:r>
            <a:r>
              <a:rPr lang="en-IN" dirty="0"/>
              <a:t>o</a:t>
            </a:r>
            <a:r>
              <a:rPr lang="en-IN" dirty="0" smtClean="0"/>
              <a:t>perating </a:t>
            </a:r>
            <a:r>
              <a:rPr lang="en-IN" dirty="0"/>
              <a:t>s</a:t>
            </a:r>
            <a:r>
              <a:rPr lang="en-IN" dirty="0" smtClean="0"/>
              <a:t>ystems</a:t>
            </a:r>
            <a:endParaRPr lang="en-IN" dirty="0"/>
          </a:p>
          <a:p>
            <a:pPr lvl="1"/>
            <a:r>
              <a:rPr lang="en-IN" dirty="0"/>
              <a:t>The operating systems </a:t>
            </a:r>
            <a:r>
              <a:rPr lang="en-IN" b="1" dirty="0">
                <a:solidFill>
                  <a:srgbClr val="C00000"/>
                </a:solidFill>
              </a:rPr>
              <a:t>installed on our personal computer and laptops</a:t>
            </a:r>
            <a:r>
              <a:rPr lang="en-IN" dirty="0"/>
              <a:t> are personal OS.</a:t>
            </a:r>
          </a:p>
          <a:p>
            <a:pPr lvl="1"/>
            <a:r>
              <a:rPr lang="en-IN" dirty="0"/>
              <a:t>Job of this OS is to </a:t>
            </a:r>
            <a:r>
              <a:rPr lang="en-IN" b="1" dirty="0">
                <a:solidFill>
                  <a:srgbClr val="C00000"/>
                </a:solidFill>
              </a:rPr>
              <a:t>provide good support to single user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This OS is widely used for </a:t>
            </a:r>
            <a:r>
              <a:rPr lang="en-IN" b="1" dirty="0">
                <a:solidFill>
                  <a:srgbClr val="C00000"/>
                </a:solidFill>
              </a:rPr>
              <a:t>word processing, spreadsheet and internet access</a:t>
            </a:r>
            <a:r>
              <a:rPr lang="en-IN" dirty="0"/>
              <a:t>.</a:t>
            </a:r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Linux, </a:t>
            </a:r>
            <a:r>
              <a:rPr lang="en-IN" dirty="0" smtClean="0"/>
              <a:t>Windows </a:t>
            </a:r>
            <a:r>
              <a:rPr lang="en-IN" dirty="0"/>
              <a:t>vista and Macintosh.</a:t>
            </a:r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" b="7238"/>
          <a:stretch/>
        </p:blipFill>
        <p:spPr bwMode="auto">
          <a:xfrm>
            <a:off x="4495798" y="3581400"/>
            <a:ext cx="4486618" cy="28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IN" dirty="0"/>
              <a:t>Handhelds </a:t>
            </a:r>
            <a:r>
              <a:rPr lang="en-IN" dirty="0" smtClean="0"/>
              <a:t>computer operating systems</a:t>
            </a:r>
            <a:endParaRPr lang="en-IN" dirty="0"/>
          </a:p>
          <a:p>
            <a:pPr lvl="1"/>
            <a:r>
              <a:rPr lang="en-IN" dirty="0"/>
              <a:t>A handheld computer or </a:t>
            </a:r>
            <a:r>
              <a:rPr lang="en-IN" b="1" dirty="0">
                <a:solidFill>
                  <a:srgbClr val="C00000"/>
                </a:solidFill>
              </a:rPr>
              <a:t>PDA (Personal Digital Assistant) </a:t>
            </a:r>
            <a:r>
              <a:rPr lang="en-IN" dirty="0"/>
              <a:t>is small computer that </a:t>
            </a:r>
            <a:r>
              <a:rPr lang="en-IN" b="1" dirty="0">
                <a:solidFill>
                  <a:srgbClr val="C00000"/>
                </a:solidFill>
              </a:rPr>
              <a:t>fit in a Pocket and perform small number of functions</a:t>
            </a:r>
            <a:r>
              <a:rPr lang="en-IN" dirty="0"/>
              <a:t> such as </a:t>
            </a:r>
            <a:r>
              <a:rPr lang="en-IN" b="1" dirty="0">
                <a:solidFill>
                  <a:srgbClr val="C00000"/>
                </a:solidFill>
              </a:rPr>
              <a:t>electronic address book, memo pad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 OS runs on these devices are handheld OS.</a:t>
            </a:r>
          </a:p>
          <a:p>
            <a:pPr lvl="1"/>
            <a:r>
              <a:rPr lang="en-IN" dirty="0"/>
              <a:t>These OS also provides </a:t>
            </a:r>
            <a:r>
              <a:rPr lang="en-IN" b="1" dirty="0">
                <a:solidFill>
                  <a:srgbClr val="C00000"/>
                </a:solidFill>
              </a:rPr>
              <a:t>ability to handle telephony, digital photography and other functions</a:t>
            </a:r>
            <a:r>
              <a:rPr lang="en-IN" dirty="0"/>
              <a:t>.</a:t>
            </a:r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Symbian OS, Palm OS.</a:t>
            </a:r>
          </a:p>
        </p:txBody>
      </p:sp>
      <p:pic>
        <p:nvPicPr>
          <p:cNvPr id="174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352800"/>
            <a:ext cx="3936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39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/>
              <a:t>Embedded </a:t>
            </a:r>
            <a:r>
              <a:rPr lang="en-IN" dirty="0" smtClean="0"/>
              <a:t>operating </a:t>
            </a:r>
            <a:r>
              <a:rPr lang="en-IN" dirty="0"/>
              <a:t>s</a:t>
            </a:r>
            <a:r>
              <a:rPr lang="en-IN" dirty="0" smtClean="0"/>
              <a:t>ystems</a:t>
            </a:r>
            <a:endParaRPr lang="en-IN" dirty="0"/>
          </a:p>
          <a:p>
            <a:pPr lvl="1"/>
            <a:r>
              <a:rPr lang="en-IN" dirty="0"/>
              <a:t>This OS is </a:t>
            </a:r>
            <a:r>
              <a:rPr lang="en-IN" b="1" dirty="0">
                <a:solidFill>
                  <a:srgbClr val="C00000"/>
                </a:solidFill>
              </a:rPr>
              <a:t>installed in ATMs, printers, calculators and washing machine</a:t>
            </a:r>
            <a:r>
              <a:rPr lang="en-IN" dirty="0" smtClean="0"/>
              <a:t>.</a:t>
            </a:r>
          </a:p>
          <a:p>
            <a:pPr lvl="1"/>
            <a:r>
              <a:rPr lang="en-IN" dirty="0" smtClean="0"/>
              <a:t>It </a:t>
            </a:r>
            <a:r>
              <a:rPr lang="en-IN" dirty="0"/>
              <a:t>runs on the </a:t>
            </a:r>
            <a:r>
              <a:rPr lang="en-IN" b="1" dirty="0">
                <a:solidFill>
                  <a:srgbClr val="C00000"/>
                </a:solidFill>
              </a:rPr>
              <a:t>computer that control devices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neither allow to download new software nor accept user installed software</a:t>
            </a:r>
            <a:r>
              <a:rPr lang="en-IN" dirty="0"/>
              <a:t>. So there is </a:t>
            </a:r>
            <a:r>
              <a:rPr lang="en-IN" b="1" dirty="0">
                <a:solidFill>
                  <a:srgbClr val="C00000"/>
                </a:solidFill>
              </a:rPr>
              <a:t>no need for protection</a:t>
            </a:r>
            <a:r>
              <a:rPr lang="en-IN" dirty="0"/>
              <a:t>.</a:t>
            </a:r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QNX, </a:t>
            </a:r>
            <a:r>
              <a:rPr lang="en-IN" dirty="0" err="1"/>
              <a:t>VxWorks</a:t>
            </a:r>
            <a:r>
              <a:rPr lang="en-IN" dirty="0"/>
              <a:t>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t="3961" r="27707" b="6024"/>
          <a:stretch/>
        </p:blipFill>
        <p:spPr bwMode="auto">
          <a:xfrm>
            <a:off x="7303626" y="2877000"/>
            <a:ext cx="1748588" cy="35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6" y="3810000"/>
            <a:ext cx="203019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 descr="Image result for calcula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3946187"/>
            <a:ext cx="1965812" cy="17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Image result for washing mach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18" y="3276600"/>
            <a:ext cx="2474508" cy="3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63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/>
              <a:t>Sensor </a:t>
            </a:r>
            <a:r>
              <a:rPr lang="en-IN" dirty="0" smtClean="0"/>
              <a:t>node operating systems</a:t>
            </a:r>
            <a:endParaRPr lang="en-IN" dirty="0"/>
          </a:p>
          <a:p>
            <a:pPr lvl="1"/>
            <a:r>
              <a:rPr lang="en-IN" dirty="0"/>
              <a:t>Network of tiny sensor nodes are being developed for numerous purpose.</a:t>
            </a:r>
          </a:p>
          <a:p>
            <a:pPr lvl="1"/>
            <a:r>
              <a:rPr lang="en-IN" dirty="0"/>
              <a:t>Each nodes are </a:t>
            </a:r>
            <a:r>
              <a:rPr lang="en-IN" b="1" dirty="0">
                <a:solidFill>
                  <a:srgbClr val="C00000"/>
                </a:solidFill>
              </a:rPr>
              <a:t>tiny computers with a CPU, RAM, ROM and one or more environmental </a:t>
            </a:r>
            <a:r>
              <a:rPr lang="en-IN" b="1" dirty="0">
                <a:solidFill>
                  <a:srgbClr val="C00000"/>
                </a:solidFill>
              </a:rPr>
              <a:t>sensors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 OS installed in these nodes are sensor node OS.</a:t>
            </a:r>
          </a:p>
          <a:p>
            <a:pPr lvl="1"/>
            <a:r>
              <a:rPr lang="en-IN" dirty="0"/>
              <a:t>They </a:t>
            </a:r>
            <a:r>
              <a:rPr lang="en-IN" b="1" dirty="0">
                <a:solidFill>
                  <a:srgbClr val="C00000"/>
                </a:solidFill>
              </a:rPr>
              <a:t>communicate with each other</a:t>
            </a:r>
            <a:r>
              <a:rPr lang="en-IN" dirty="0"/>
              <a:t> and </a:t>
            </a:r>
            <a:r>
              <a:rPr lang="en-IN" b="1" dirty="0">
                <a:solidFill>
                  <a:srgbClr val="C00000"/>
                </a:solidFill>
              </a:rPr>
              <a:t>with base station using wireless communication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These sensor network are used to </a:t>
            </a:r>
            <a:r>
              <a:rPr lang="en-IN" b="1" dirty="0">
                <a:solidFill>
                  <a:srgbClr val="C00000"/>
                </a:solidFill>
              </a:rPr>
              <a:t>protect area of building, detect fires in forest, measure temperature</a:t>
            </a:r>
            <a:r>
              <a:rPr lang="en-IN" dirty="0" smtClean="0"/>
              <a:t>.</a:t>
            </a:r>
            <a:endParaRPr lang="en-IN" dirty="0"/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 err="1"/>
              <a:t>TinyOS</a:t>
            </a:r>
            <a:r>
              <a:rPr lang="en-IN" dirty="0"/>
              <a:t>.</a:t>
            </a:r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4" y="4663753"/>
            <a:ext cx="3906056" cy="173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800600"/>
            <a:ext cx="1771650" cy="15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I/O m</a:t>
            </a:r>
            <a:r>
              <a:rPr lang="en-IN" dirty="0" smtClean="0"/>
              <a:t>odules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 dirty="0" smtClean="0"/>
              <a:t>Input/output module is a 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device that acts as the connective bridge between a computer system </a:t>
            </a:r>
            <a:r>
              <a:rPr lang="en-US" altLang="en-US" sz="2800" dirty="0" smtClean="0"/>
              <a:t>at one end and an 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I/O or peripheral device </a:t>
            </a:r>
            <a:r>
              <a:rPr lang="en-US" altLang="en-US" sz="2800" dirty="0" smtClean="0"/>
              <a:t>at the other, such as a printer, webcam or scanner.</a:t>
            </a:r>
          </a:p>
          <a:p>
            <a:pPr algn="just"/>
            <a:endParaRPr lang="en-IN" sz="280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24657"/>
              </p:ext>
            </p:extLst>
          </p:nvPr>
        </p:nvGraphicFramePr>
        <p:xfrm>
          <a:off x="304800" y="2286000"/>
          <a:ext cx="8534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Real </a:t>
            </a:r>
            <a:r>
              <a:rPr lang="en-IN" dirty="0" smtClean="0"/>
              <a:t>time </a:t>
            </a:r>
            <a:r>
              <a:rPr lang="en-IN" dirty="0"/>
              <a:t>o</a:t>
            </a:r>
            <a:r>
              <a:rPr lang="en-IN" dirty="0" smtClean="0"/>
              <a:t>perating </a:t>
            </a:r>
            <a:r>
              <a:rPr lang="en-IN" dirty="0"/>
              <a:t>s</a:t>
            </a:r>
            <a:r>
              <a:rPr lang="en-IN" dirty="0" smtClean="0"/>
              <a:t>ystems</a:t>
            </a:r>
            <a:endParaRPr lang="en-IN" dirty="0"/>
          </a:p>
          <a:p>
            <a:pPr lvl="1"/>
            <a:r>
              <a:rPr lang="en-IN" dirty="0"/>
              <a:t>These systems having </a:t>
            </a:r>
            <a:r>
              <a:rPr lang="en-IN" b="1" dirty="0">
                <a:solidFill>
                  <a:srgbClr val="C00000"/>
                </a:solidFill>
              </a:rPr>
              <a:t>time as a key parameter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Real time OS has </a:t>
            </a:r>
            <a:r>
              <a:rPr lang="en-IN" b="1" dirty="0">
                <a:solidFill>
                  <a:srgbClr val="C00000"/>
                </a:solidFill>
              </a:rPr>
              <a:t>well defined fixed time constraints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Processing </a:t>
            </a:r>
            <a:r>
              <a:rPr lang="en-IN" b="1" dirty="0">
                <a:solidFill>
                  <a:srgbClr val="C00000"/>
                </a:solidFill>
              </a:rPr>
              <a:t>must be done within defined time constraints otherwise system fails</a:t>
            </a:r>
            <a:r>
              <a:rPr lang="en-IN" dirty="0"/>
              <a:t>. </a:t>
            </a:r>
            <a:endParaRPr lang="en-IN" dirty="0" smtClean="0"/>
          </a:p>
          <a:p>
            <a:pPr lvl="1"/>
            <a:r>
              <a:rPr lang="en-US" dirty="0" smtClean="0"/>
              <a:t>Two types of real </a:t>
            </a:r>
            <a:r>
              <a:rPr lang="en-US" dirty="0"/>
              <a:t>t</a:t>
            </a:r>
            <a:r>
              <a:rPr lang="en-US" dirty="0" smtClean="0"/>
              <a:t>ime OS: </a:t>
            </a:r>
            <a:endParaRPr lang="en-IN" dirty="0"/>
          </a:p>
          <a:p>
            <a:pPr marL="1082675" lvl="2" indent="-457200">
              <a:buFont typeface="+mj-lt"/>
              <a:buAutoNum type="arabicPeriod"/>
            </a:pPr>
            <a:r>
              <a:rPr lang="en-IN" sz="2300" b="1" dirty="0">
                <a:solidFill>
                  <a:srgbClr val="C00000"/>
                </a:solidFill>
              </a:rPr>
              <a:t>Hard real time </a:t>
            </a:r>
            <a:r>
              <a:rPr lang="en-IN" dirty="0"/>
              <a:t>– </a:t>
            </a:r>
            <a:r>
              <a:rPr lang="en-IN" sz="2300" b="1" dirty="0">
                <a:solidFill>
                  <a:srgbClr val="C00000"/>
                </a:solidFill>
              </a:rPr>
              <a:t>missing an occasional deadline can cause any permanent damage</a:t>
            </a:r>
            <a:r>
              <a:rPr lang="en-IN" dirty="0"/>
              <a:t>.</a:t>
            </a:r>
            <a:r>
              <a:rPr lang="en-IN" dirty="0" smtClean="0"/>
              <a:t> Many </a:t>
            </a:r>
            <a:r>
              <a:rPr lang="en-IN" dirty="0"/>
              <a:t>of these are found in </a:t>
            </a:r>
            <a:r>
              <a:rPr lang="en-IN" sz="2300" b="1" dirty="0">
                <a:solidFill>
                  <a:srgbClr val="C00000"/>
                </a:solidFill>
              </a:rPr>
              <a:t>industrial process control, car engine control system</a:t>
            </a:r>
            <a:r>
              <a:rPr lang="en-IN" dirty="0"/>
              <a:t>.</a:t>
            </a:r>
          </a:p>
          <a:p>
            <a:pPr marL="1082675" lvl="2" indent="-457200">
              <a:buFont typeface="+mj-lt"/>
              <a:buAutoNum type="arabicPeriod"/>
            </a:pPr>
            <a:r>
              <a:rPr lang="en-IN" sz="2300" b="1" dirty="0">
                <a:solidFill>
                  <a:srgbClr val="C00000"/>
                </a:solidFill>
              </a:rPr>
              <a:t>Soft real time </a:t>
            </a:r>
            <a:r>
              <a:rPr lang="en-IN" dirty="0"/>
              <a:t>– </a:t>
            </a:r>
            <a:r>
              <a:rPr lang="en-IN" sz="2300" b="1" dirty="0">
                <a:solidFill>
                  <a:srgbClr val="C00000"/>
                </a:solidFill>
              </a:rPr>
              <a:t>missing an occasional deadline does not cause any permanent damage</a:t>
            </a:r>
            <a:r>
              <a:rPr lang="en-IN" dirty="0"/>
              <a:t>. Used in </a:t>
            </a:r>
            <a:r>
              <a:rPr lang="en-IN" sz="2300" b="1" dirty="0">
                <a:solidFill>
                  <a:srgbClr val="C00000"/>
                </a:solidFill>
              </a:rPr>
              <a:t>digital audio, multimedia system</a:t>
            </a:r>
            <a:r>
              <a:rPr lang="en-IN" dirty="0"/>
              <a:t>.</a:t>
            </a:r>
          </a:p>
          <a:p>
            <a:pPr lvl="1"/>
            <a:r>
              <a:rPr lang="en-IN" b="1" dirty="0" smtClean="0"/>
              <a:t>Examples</a:t>
            </a:r>
            <a:r>
              <a:rPr lang="en-IN" dirty="0" smtClean="0"/>
              <a:t>: </a:t>
            </a:r>
            <a:r>
              <a:rPr lang="en-IN" dirty="0"/>
              <a:t>e-Cos.</a:t>
            </a:r>
          </a:p>
        </p:txBody>
      </p:sp>
    </p:spTree>
    <p:extLst>
      <p:ext uri="{BB962C8B-B14F-4D97-AF65-F5344CB8AC3E}">
        <p14:creationId xmlns:p14="http://schemas.microsoft.com/office/powerpoint/2010/main" val="36503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Smart </a:t>
            </a:r>
            <a:r>
              <a:rPr lang="en-IN" dirty="0" smtClean="0"/>
              <a:t>card </a:t>
            </a:r>
            <a:r>
              <a:rPr lang="en-IN" dirty="0"/>
              <a:t>o</a:t>
            </a:r>
            <a:r>
              <a:rPr lang="en-IN" dirty="0" smtClean="0"/>
              <a:t>perating </a:t>
            </a:r>
            <a:r>
              <a:rPr lang="en-IN" dirty="0"/>
              <a:t>s</a:t>
            </a:r>
            <a:r>
              <a:rPr lang="en-IN" dirty="0" smtClean="0"/>
              <a:t>ystems</a:t>
            </a:r>
            <a:endParaRPr lang="en-IN" dirty="0"/>
          </a:p>
          <a:p>
            <a:pPr lvl="1"/>
            <a:r>
              <a:rPr lang="en-IN" dirty="0"/>
              <a:t>Smallest OS run on </a:t>
            </a:r>
            <a:r>
              <a:rPr lang="en-IN" b="1" dirty="0">
                <a:solidFill>
                  <a:srgbClr val="C00000"/>
                </a:solidFill>
              </a:rPr>
              <a:t>smart cards </a:t>
            </a:r>
            <a:r>
              <a:rPr lang="en-IN" dirty="0"/>
              <a:t>which are </a:t>
            </a:r>
            <a:r>
              <a:rPr lang="en-IN" b="1" dirty="0">
                <a:solidFill>
                  <a:srgbClr val="C00000"/>
                </a:solidFill>
              </a:rPr>
              <a:t>credit card sized devices containing CPU chip</a:t>
            </a:r>
            <a:r>
              <a:rPr lang="en-IN" dirty="0" smtClean="0"/>
              <a:t>.</a:t>
            </a:r>
          </a:p>
          <a:p>
            <a:pPr lvl="1"/>
            <a:r>
              <a:rPr lang="en-IN" dirty="0"/>
              <a:t>These OS are installed on </a:t>
            </a:r>
            <a:r>
              <a:rPr lang="en-IN" b="1" dirty="0">
                <a:solidFill>
                  <a:srgbClr val="C00000"/>
                </a:solidFill>
              </a:rPr>
              <a:t>electronic payments cards </a:t>
            </a:r>
            <a:r>
              <a:rPr lang="en-IN" dirty="0"/>
              <a:t>such as </a:t>
            </a:r>
            <a:r>
              <a:rPr lang="en-IN" b="1" dirty="0">
                <a:solidFill>
                  <a:srgbClr val="C00000"/>
                </a:solidFill>
              </a:rPr>
              <a:t>debit card, credit card</a:t>
            </a:r>
            <a:r>
              <a:rPr lang="en-IN" dirty="0"/>
              <a:t> etc.</a:t>
            </a:r>
          </a:p>
          <a:p>
            <a:pPr lvl="1"/>
            <a:r>
              <a:rPr lang="en-IN" dirty="0" smtClean="0"/>
              <a:t>They </a:t>
            </a:r>
            <a:r>
              <a:rPr lang="en-IN" dirty="0"/>
              <a:t>have </a:t>
            </a:r>
            <a:r>
              <a:rPr lang="en-IN" b="1" dirty="0">
                <a:solidFill>
                  <a:srgbClr val="C00000"/>
                </a:solidFill>
              </a:rPr>
              <a:t>limited processing power</a:t>
            </a:r>
            <a:r>
              <a:rPr lang="en-IN" dirty="0" smtClean="0"/>
              <a:t>.</a:t>
            </a:r>
            <a:endParaRPr lang="en-IN" dirty="0"/>
          </a:p>
          <a:p>
            <a:pPr lvl="1"/>
            <a:r>
              <a:rPr lang="en-IN" dirty="0"/>
              <a:t>Some smart </a:t>
            </a:r>
            <a:r>
              <a:rPr lang="en-IN" dirty="0" smtClean="0"/>
              <a:t>cards </a:t>
            </a:r>
            <a:r>
              <a:rPr lang="en-IN" dirty="0"/>
              <a:t>are Java oriented. ROM on smart card holds an interpreter for the JVM – small program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20482" name="Picture 2" descr="Image result for smart c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b="19443"/>
          <a:stretch/>
        </p:blipFill>
        <p:spPr bwMode="auto">
          <a:xfrm>
            <a:off x="4800600" y="3894656"/>
            <a:ext cx="3928641" cy="24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91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OS (Revision)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</a:t>
            </a:r>
            <a:r>
              <a:rPr lang="en-IN" dirty="0" smtClean="0"/>
              <a:t>operating systems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Server 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Multiprocessor 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Personal </a:t>
            </a:r>
            <a:r>
              <a:rPr lang="en-IN" dirty="0" smtClean="0"/>
              <a:t>computer </a:t>
            </a:r>
            <a:r>
              <a:rPr lang="en-IN" dirty="0"/>
              <a:t>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Handhelds </a:t>
            </a:r>
            <a:r>
              <a:rPr lang="en-IN" dirty="0" smtClean="0"/>
              <a:t>computer </a:t>
            </a:r>
            <a:r>
              <a:rPr lang="en-IN" dirty="0"/>
              <a:t>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Embedded 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Sensor </a:t>
            </a:r>
            <a:r>
              <a:rPr lang="en-IN" dirty="0" smtClean="0"/>
              <a:t>node </a:t>
            </a:r>
            <a:r>
              <a:rPr lang="en-IN" dirty="0"/>
              <a:t>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Real </a:t>
            </a:r>
            <a:r>
              <a:rPr lang="en-IN" dirty="0" smtClean="0"/>
              <a:t>time </a:t>
            </a:r>
            <a:r>
              <a:rPr lang="en-IN" dirty="0"/>
              <a:t>operating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Smart c</a:t>
            </a:r>
            <a:r>
              <a:rPr lang="en-IN" dirty="0" smtClean="0"/>
              <a:t>ard </a:t>
            </a:r>
            <a:r>
              <a:rPr lang="en-IN" dirty="0"/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4177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</a:t>
            </a:r>
            <a:r>
              <a:rPr lang="en-IN" dirty="0" smtClean="0"/>
              <a:t>calls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sz="2300" b="1" dirty="0">
                <a:solidFill>
                  <a:srgbClr val="C00000"/>
                </a:solidFill>
              </a:rPr>
              <a:t>interface between OS and user program is defined by the set of system calls </a:t>
            </a:r>
            <a:r>
              <a:rPr lang="en-IN" dirty="0"/>
              <a:t>that OS provides.</a:t>
            </a:r>
          </a:p>
          <a:p>
            <a:r>
              <a:rPr lang="en-IN" dirty="0"/>
              <a:t>System calls </a:t>
            </a:r>
            <a:r>
              <a:rPr lang="en-IN" dirty="0" smtClean="0"/>
              <a:t>vary </a:t>
            </a:r>
            <a:r>
              <a:rPr lang="en-IN" dirty="0"/>
              <a:t>from OS to OS.</a:t>
            </a:r>
          </a:p>
          <a:p>
            <a:r>
              <a:rPr lang="en-IN" b="1" dirty="0" smtClean="0"/>
              <a:t>Example</a:t>
            </a:r>
            <a:r>
              <a:rPr lang="en-IN" dirty="0" smtClean="0"/>
              <a:t>: In Unix </a:t>
            </a:r>
            <a:r>
              <a:rPr lang="en-IN" dirty="0"/>
              <a:t>Read </a:t>
            </a:r>
            <a:r>
              <a:rPr lang="en-IN" dirty="0" smtClean="0"/>
              <a:t>system call is</a:t>
            </a:r>
            <a:endParaRPr lang="en-IN" dirty="0"/>
          </a:p>
          <a:p>
            <a:pPr lvl="1"/>
            <a:r>
              <a:rPr lang="en-IN" dirty="0">
                <a:solidFill>
                  <a:srgbClr val="FF0000"/>
                </a:solidFill>
              </a:rPr>
              <a:t>count=read(</a:t>
            </a:r>
            <a:r>
              <a:rPr lang="en-IN" dirty="0" err="1">
                <a:solidFill>
                  <a:srgbClr val="FF0000"/>
                </a:solidFill>
              </a:rPr>
              <a:t>fd</a:t>
            </a:r>
            <a:r>
              <a:rPr lang="en-IN" dirty="0">
                <a:solidFill>
                  <a:srgbClr val="FF0000"/>
                </a:solidFill>
              </a:rPr>
              <a:t>, buffer, </a:t>
            </a:r>
            <a:r>
              <a:rPr lang="en-IN" dirty="0" err="1">
                <a:solidFill>
                  <a:srgbClr val="FF0000"/>
                </a:solidFill>
              </a:rPr>
              <a:t>nbytes</a:t>
            </a:r>
            <a:r>
              <a:rPr lang="en-IN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IN" dirty="0" err="1"/>
              <a:t>fd</a:t>
            </a:r>
            <a:r>
              <a:rPr lang="en-IN" dirty="0"/>
              <a:t> is a file descriptor. </a:t>
            </a:r>
            <a:endParaRPr lang="en-IN" dirty="0" smtClean="0"/>
          </a:p>
          <a:p>
            <a:pPr lvl="3"/>
            <a:r>
              <a:rPr lang="en-IN" dirty="0" smtClean="0"/>
              <a:t>When </a:t>
            </a:r>
            <a:r>
              <a:rPr lang="en-IN" dirty="0"/>
              <a:t>a file is opened, permissions are checked. </a:t>
            </a:r>
            <a:endParaRPr lang="en-IN" dirty="0" smtClean="0"/>
          </a:p>
          <a:p>
            <a:pPr lvl="3"/>
            <a:r>
              <a:rPr lang="en-IN" dirty="0" smtClean="0"/>
              <a:t>If </a:t>
            </a:r>
            <a:r>
              <a:rPr lang="en-IN" dirty="0"/>
              <a:t>access is allowed, a number (</a:t>
            </a:r>
            <a:r>
              <a:rPr lang="en-IN" dirty="0" err="1"/>
              <a:t>fd</a:t>
            </a:r>
            <a:r>
              <a:rPr lang="en-IN" dirty="0"/>
              <a:t>) is returned. </a:t>
            </a:r>
            <a:endParaRPr lang="en-IN" dirty="0" smtClean="0"/>
          </a:p>
          <a:p>
            <a:pPr lvl="3"/>
            <a:r>
              <a:rPr lang="en-IN" dirty="0" smtClean="0"/>
              <a:t>Then </a:t>
            </a:r>
            <a:r>
              <a:rPr lang="en-IN" dirty="0"/>
              <a:t>file  can be read/written.</a:t>
            </a:r>
          </a:p>
          <a:p>
            <a:pPr lvl="2"/>
            <a:r>
              <a:rPr lang="en-IN" dirty="0" err="1"/>
              <a:t>nbytes</a:t>
            </a:r>
            <a:r>
              <a:rPr lang="en-IN" dirty="0"/>
              <a:t> is number of bytes to read</a:t>
            </a:r>
          </a:p>
          <a:p>
            <a:pPr lvl="2"/>
            <a:r>
              <a:rPr lang="en-IN" dirty="0"/>
              <a:t>buffer is where read deposits (stores) the data</a:t>
            </a:r>
          </a:p>
        </p:txBody>
      </p:sp>
    </p:spTree>
    <p:extLst>
      <p:ext uri="{BB962C8B-B14F-4D97-AF65-F5344CB8AC3E}">
        <p14:creationId xmlns:p14="http://schemas.microsoft.com/office/powerpoint/2010/main" val="23163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</a:t>
            </a:r>
            <a:r>
              <a:rPr lang="en-IN" dirty="0" smtClean="0"/>
              <a:t>calls </a:t>
            </a:r>
            <a:r>
              <a:rPr lang="en-IN" dirty="0"/>
              <a:t>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001470" y="1066800"/>
            <a:ext cx="7728025" cy="5105400"/>
            <a:chOff x="1103799" y="270899"/>
            <a:chExt cx="10063027" cy="6396168"/>
          </a:xfrm>
        </p:grpSpPr>
        <p:sp>
          <p:nvSpPr>
            <p:cNvPr id="5" name="Rectangle 4"/>
            <p:cNvSpPr/>
            <p:nvPr/>
          </p:nvSpPr>
          <p:spPr>
            <a:xfrm>
              <a:off x="3143251" y="5618807"/>
              <a:ext cx="5530642" cy="9778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971" y="563588"/>
              <a:ext cx="3327976" cy="4642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Return to caller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99971" y="1027820"/>
              <a:ext cx="3327976" cy="4642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Trap to the kernel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00268" y="1492053"/>
              <a:ext cx="3327976" cy="4642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Put code for read in register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99971" y="2881351"/>
              <a:ext cx="3327976" cy="4642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Increment SP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99971" y="3345584"/>
              <a:ext cx="3327976" cy="4642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Call read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00268" y="3809816"/>
              <a:ext cx="3327976" cy="4642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Push </a:t>
              </a:r>
              <a:r>
                <a:rPr lang="en-US" sz="2000" dirty="0" err="1" smtClean="0">
                  <a:solidFill>
                    <a:schemeClr val="bg1"/>
                  </a:solidFill>
                </a:rPr>
                <a:t>fd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9971" y="4270648"/>
              <a:ext cx="3327976" cy="4642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Push &amp;buffer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68" y="4734880"/>
              <a:ext cx="3327976" cy="4642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Push </a:t>
              </a:r>
              <a:r>
                <a:rPr lang="en-US" sz="2000" dirty="0" err="1" smtClean="0">
                  <a:solidFill>
                    <a:schemeClr val="bg1"/>
                  </a:solidFill>
                </a:rPr>
                <a:t>nbytes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91226" y="5840389"/>
              <a:ext cx="1079500" cy="609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Dispatch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21271" y="5840389"/>
              <a:ext cx="1003299" cy="6094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Sys call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handler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66377" y="5840389"/>
              <a:ext cx="595162" cy="609431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4" idx="3"/>
              <a:endCxn id="16" idx="1"/>
            </p:cNvCxnSpPr>
            <p:nvPr/>
          </p:nvCxnSpPr>
          <p:spPr>
            <a:xfrm>
              <a:off x="5170725" y="6145104"/>
              <a:ext cx="59565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6" idx="3"/>
              <a:endCxn id="15" idx="1"/>
            </p:cNvCxnSpPr>
            <p:nvPr/>
          </p:nvCxnSpPr>
          <p:spPr>
            <a:xfrm>
              <a:off x="6361539" y="6145104"/>
              <a:ext cx="6597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920851" y="482145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920851" y="433694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920851" y="3844541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9411" y="1415257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5298177" y="570258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6526087" y="5676576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7066244" y="279841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11</a:t>
              </a:r>
              <a:endParaRPr lang="en-US" sz="1200" dirty="0"/>
            </a:p>
          </p:txBody>
        </p:sp>
        <p:cxnSp>
          <p:nvCxnSpPr>
            <p:cNvPr id="26" name="Curved Connector 25"/>
            <p:cNvCxnSpPr>
              <a:stCxn id="10" idx="1"/>
              <a:endCxn id="8" idx="1"/>
            </p:cNvCxnSpPr>
            <p:nvPr/>
          </p:nvCxnSpPr>
          <p:spPr>
            <a:xfrm rot="10800000" flipH="1">
              <a:off x="4399970" y="1724171"/>
              <a:ext cx="297" cy="1853529"/>
            </a:xfrm>
            <a:prstGeom prst="curvedConnector3">
              <a:avLst>
                <a:gd name="adj1" fmla="val -1405003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6" idx="3"/>
              <a:endCxn id="9" idx="3"/>
            </p:cNvCxnSpPr>
            <p:nvPr/>
          </p:nvCxnSpPr>
          <p:spPr>
            <a:xfrm>
              <a:off x="7727946" y="795704"/>
              <a:ext cx="12700" cy="2317762"/>
            </a:xfrm>
            <a:prstGeom prst="curvedConnector3">
              <a:avLst>
                <a:gd name="adj1" fmla="val 317142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143251" y="270899"/>
              <a:ext cx="5530642" cy="53479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urved Connector 28"/>
            <p:cNvCxnSpPr>
              <a:stCxn id="7" idx="1"/>
              <a:endCxn id="14" idx="1"/>
            </p:cNvCxnSpPr>
            <p:nvPr/>
          </p:nvCxnSpPr>
          <p:spPr>
            <a:xfrm rot="10800000" flipV="1">
              <a:off x="4091227" y="1259936"/>
              <a:ext cx="308744" cy="4885166"/>
            </a:xfrm>
            <a:prstGeom prst="curvedConnector3">
              <a:avLst>
                <a:gd name="adj1" fmla="val 36511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5" idx="3"/>
              <a:endCxn id="6" idx="0"/>
            </p:cNvCxnSpPr>
            <p:nvPr/>
          </p:nvCxnSpPr>
          <p:spPr>
            <a:xfrm flipH="1" flipV="1">
              <a:off x="6063959" y="563587"/>
              <a:ext cx="1960611" cy="5581517"/>
            </a:xfrm>
            <a:prstGeom prst="curvedConnector4">
              <a:avLst>
                <a:gd name="adj1" fmla="val -29149"/>
                <a:gd name="adj2" fmla="val 1040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7704531" y="203142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10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8274236" y="452330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949" y="2119359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854362" y="2639933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5" name="Right Brace 34"/>
            <p:cNvSpPr/>
            <p:nvPr/>
          </p:nvSpPr>
          <p:spPr>
            <a:xfrm>
              <a:off x="8915397" y="598150"/>
              <a:ext cx="400050" cy="143327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Brace 35"/>
            <p:cNvSpPr/>
            <p:nvPr/>
          </p:nvSpPr>
          <p:spPr>
            <a:xfrm>
              <a:off x="8915397" y="2903673"/>
              <a:ext cx="400050" cy="225853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467352" y="502549"/>
              <a:ext cx="1544655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Library </a:t>
              </a:r>
            </a:p>
            <a:p>
              <a:pPr algn="ctr"/>
              <a:r>
                <a:rPr lang="en-US" sz="2400" dirty="0" smtClean="0"/>
                <a:t>procedure </a:t>
              </a:r>
            </a:p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27535" y="3240518"/>
              <a:ext cx="2139291" cy="1612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User </a:t>
              </a:r>
            </a:p>
            <a:p>
              <a:pPr algn="ctr"/>
              <a:r>
                <a:rPr lang="en-US" sz="2400" dirty="0" smtClean="0"/>
                <a:t>program</a:t>
              </a:r>
            </a:p>
            <a:p>
              <a:pPr algn="ctr"/>
              <a:r>
                <a:rPr lang="en-US" sz="2400" dirty="0" smtClean="0"/>
                <a:t>calling read</a:t>
              </a:r>
              <a:endParaRPr lang="en-US" sz="2400" dirty="0"/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2604197" y="364581"/>
              <a:ext cx="395226" cy="514086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2570490" y="5677480"/>
              <a:ext cx="374768" cy="89412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87316" y="2371133"/>
              <a:ext cx="1169332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User</a:t>
              </a:r>
            </a:p>
            <a:p>
              <a:pPr algn="ctr"/>
              <a:r>
                <a:rPr lang="en-US" sz="2400" dirty="0"/>
                <a:t>s</a:t>
              </a:r>
              <a:r>
                <a:rPr lang="en-US" sz="2400" dirty="0" smtClean="0"/>
                <a:t>pace</a:t>
              </a:r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03799" y="5625974"/>
              <a:ext cx="1374976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Kernel </a:t>
              </a:r>
            </a:p>
            <a:p>
              <a:pPr algn="ctr"/>
              <a:r>
                <a:rPr lang="en-US" sz="2400" dirty="0" smtClean="0"/>
                <a:t>space</a:t>
              </a:r>
              <a:endParaRPr lang="en-US" sz="2400" dirty="0"/>
            </a:p>
          </p:txBody>
        </p:sp>
      </p:grpSp>
      <p:sp>
        <p:nvSpPr>
          <p:cNvPr id="43" name="Left Brace 42"/>
          <p:cNvSpPr/>
          <p:nvPr/>
        </p:nvSpPr>
        <p:spPr>
          <a:xfrm>
            <a:off x="2797046" y="3912181"/>
            <a:ext cx="314683" cy="1088303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504" y="4022493"/>
            <a:ext cx="1623449" cy="854307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Push parameter onto stack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3461230" y="2748361"/>
            <a:ext cx="1901130" cy="32394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Call to library </a:t>
            </a:r>
            <a:r>
              <a:rPr lang="en-US" dirty="0" err="1" smtClean="0"/>
              <a:t>proc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87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32200"/>
            <a:ext cx="879589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1157940"/>
            <a:ext cx="8763000" cy="49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Operating </a:t>
            </a:r>
            <a:r>
              <a:rPr lang="en-IN" dirty="0" smtClean="0"/>
              <a:t>system </a:t>
            </a:r>
            <a:r>
              <a:rPr lang="en-IN" dirty="0"/>
              <a:t>s</a:t>
            </a:r>
            <a:r>
              <a:rPr lang="en-IN" dirty="0" smtClean="0"/>
              <a:t>tructures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Monolithic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Layered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Microkernel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Client-server </a:t>
            </a:r>
            <a:r>
              <a:rPr lang="en-IN" dirty="0"/>
              <a:t>m</a:t>
            </a:r>
            <a:r>
              <a:rPr lang="en-IN" dirty="0" smtClean="0"/>
              <a:t>odel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Virtual </a:t>
            </a:r>
            <a:r>
              <a:rPr lang="en-IN" dirty="0" smtClean="0"/>
              <a:t>machines</a:t>
            </a:r>
            <a:endParaRPr lang="en-IN" dirty="0"/>
          </a:p>
          <a:p>
            <a:pPr lvl="1"/>
            <a:r>
              <a:rPr lang="en-IN" dirty="0"/>
              <a:t>VM/370</a:t>
            </a:r>
          </a:p>
          <a:p>
            <a:pPr lvl="1"/>
            <a:r>
              <a:rPr lang="en-IN" dirty="0"/>
              <a:t>Virtual </a:t>
            </a:r>
            <a:r>
              <a:rPr lang="en-IN" dirty="0" smtClean="0"/>
              <a:t>machines </a:t>
            </a:r>
            <a:r>
              <a:rPr lang="en-IN" dirty="0"/>
              <a:t>r</a:t>
            </a:r>
            <a:r>
              <a:rPr lang="en-IN" dirty="0" smtClean="0"/>
              <a:t>ediscovered</a:t>
            </a:r>
            <a:endParaRPr lang="en-IN" dirty="0"/>
          </a:p>
          <a:p>
            <a:pPr lvl="1"/>
            <a:r>
              <a:rPr lang="en-IN" dirty="0"/>
              <a:t>The j</a:t>
            </a:r>
            <a:r>
              <a:rPr lang="en-IN" dirty="0" smtClean="0"/>
              <a:t>ava </a:t>
            </a:r>
            <a:r>
              <a:rPr lang="en-IN" dirty="0"/>
              <a:t>v</a:t>
            </a:r>
            <a:r>
              <a:rPr lang="en-IN" dirty="0" smtClean="0"/>
              <a:t>irtual machine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Exokernels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</a:t>
            </a:r>
            <a:r>
              <a:rPr lang="en-IN" dirty="0" smtClean="0"/>
              <a:t>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entire OS </a:t>
            </a:r>
            <a:r>
              <a:rPr lang="en-IN" sz="2300" b="1" dirty="0">
                <a:solidFill>
                  <a:srgbClr val="C00000"/>
                </a:solidFill>
              </a:rPr>
              <a:t>runs as a single program in kernel mode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OS is written as a </a:t>
            </a:r>
            <a:r>
              <a:rPr lang="en-IN" sz="2300" b="1" dirty="0">
                <a:solidFill>
                  <a:srgbClr val="C00000"/>
                </a:solidFill>
              </a:rPr>
              <a:t>collection of procedures, linked together into a single large executable binary program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Each procedure has well defined </a:t>
            </a:r>
            <a:r>
              <a:rPr lang="en-IN" sz="2300" b="1" dirty="0">
                <a:solidFill>
                  <a:srgbClr val="C00000"/>
                </a:solidFill>
              </a:rPr>
              <a:t>interface in terms of parameter and results</a:t>
            </a:r>
            <a:r>
              <a:rPr lang="en-IN" dirty="0"/>
              <a:t>, and </a:t>
            </a:r>
            <a:r>
              <a:rPr lang="en-IN" sz="2300" b="1" dirty="0">
                <a:solidFill>
                  <a:srgbClr val="C00000"/>
                </a:solidFill>
              </a:rPr>
              <a:t>each one is free to call any other one</a:t>
            </a:r>
            <a:r>
              <a:rPr lang="en-IN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0015" y="3276600"/>
            <a:ext cx="4025385" cy="2048435"/>
            <a:chOff x="4826753" y="2032714"/>
            <a:chExt cx="7365247" cy="3776379"/>
          </a:xfrm>
        </p:grpSpPr>
        <p:sp>
          <p:nvSpPr>
            <p:cNvPr id="5" name="Oval 4"/>
            <p:cNvSpPr/>
            <p:nvPr/>
          </p:nvSpPr>
          <p:spPr>
            <a:xfrm>
              <a:off x="8897691" y="2032714"/>
              <a:ext cx="1056068" cy="10560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541912" y="3616816"/>
              <a:ext cx="826395" cy="8263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483143" y="3616816"/>
              <a:ext cx="826395" cy="8263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424374" y="3616815"/>
              <a:ext cx="826395" cy="8263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65605" y="3616814"/>
              <a:ext cx="826395" cy="8263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00681" y="3616814"/>
              <a:ext cx="826395" cy="8263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659450" y="3616813"/>
              <a:ext cx="826395" cy="8263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32022" y="4902559"/>
              <a:ext cx="622482" cy="6224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185326" y="4902559"/>
              <a:ext cx="622482" cy="6224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113675" y="4902559"/>
              <a:ext cx="622482" cy="6224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063223" y="4902559"/>
              <a:ext cx="622482" cy="6224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96946" y="4902559"/>
              <a:ext cx="622482" cy="6224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5" idx="2"/>
              <a:endCxn id="11" idx="0"/>
            </p:cNvCxnSpPr>
            <p:nvPr/>
          </p:nvCxnSpPr>
          <p:spPr>
            <a:xfrm flipH="1">
              <a:off x="7072648" y="2560748"/>
              <a:ext cx="1825043" cy="1056065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5" idx="3"/>
              <a:endCxn id="10" idx="0"/>
            </p:cNvCxnSpPr>
            <p:nvPr/>
          </p:nvCxnSpPr>
          <p:spPr>
            <a:xfrm flipH="1">
              <a:off x="8013879" y="2934124"/>
              <a:ext cx="1038470" cy="68269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5" idx="4"/>
              <a:endCxn id="6" idx="0"/>
            </p:cNvCxnSpPr>
            <p:nvPr/>
          </p:nvCxnSpPr>
          <p:spPr>
            <a:xfrm flipH="1">
              <a:off x="8955110" y="3088782"/>
              <a:ext cx="470615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5" idx="4"/>
              <a:endCxn id="7" idx="0"/>
            </p:cNvCxnSpPr>
            <p:nvPr/>
          </p:nvCxnSpPr>
          <p:spPr>
            <a:xfrm>
              <a:off x="9425725" y="3088782"/>
              <a:ext cx="470616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" idx="5"/>
              <a:endCxn id="8" idx="0"/>
            </p:cNvCxnSpPr>
            <p:nvPr/>
          </p:nvCxnSpPr>
          <p:spPr>
            <a:xfrm>
              <a:off x="9799101" y="2934124"/>
              <a:ext cx="1038471" cy="68269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" idx="6"/>
              <a:endCxn id="9" idx="0"/>
            </p:cNvCxnSpPr>
            <p:nvPr/>
          </p:nvCxnSpPr>
          <p:spPr>
            <a:xfrm>
              <a:off x="9953759" y="2560748"/>
              <a:ext cx="1825044" cy="1056066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4"/>
              <a:endCxn id="12" idx="1"/>
            </p:cNvCxnSpPr>
            <p:nvPr/>
          </p:nvCxnSpPr>
          <p:spPr>
            <a:xfrm>
              <a:off x="7072648" y="4443208"/>
              <a:ext cx="250534" cy="55051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5"/>
              <a:endCxn id="13" idx="1"/>
            </p:cNvCxnSpPr>
            <p:nvPr/>
          </p:nvCxnSpPr>
          <p:spPr>
            <a:xfrm>
              <a:off x="7364822" y="4322185"/>
              <a:ext cx="911664" cy="6715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3"/>
              <a:endCxn id="12" idx="0"/>
            </p:cNvCxnSpPr>
            <p:nvPr/>
          </p:nvCxnSpPr>
          <p:spPr>
            <a:xfrm flipH="1">
              <a:off x="7543263" y="4322186"/>
              <a:ext cx="178441" cy="58037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" idx="5"/>
              <a:endCxn id="14" idx="1"/>
            </p:cNvCxnSpPr>
            <p:nvPr/>
          </p:nvCxnSpPr>
          <p:spPr>
            <a:xfrm>
              <a:off x="8306053" y="4322186"/>
              <a:ext cx="898782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" idx="4"/>
              <a:endCxn id="14" idx="0"/>
            </p:cNvCxnSpPr>
            <p:nvPr/>
          </p:nvCxnSpPr>
          <p:spPr>
            <a:xfrm flipH="1">
              <a:off x="9424916" y="4443211"/>
              <a:ext cx="471425" cy="459348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" idx="3"/>
              <a:endCxn id="13" idx="7"/>
            </p:cNvCxnSpPr>
            <p:nvPr/>
          </p:nvCxnSpPr>
          <p:spPr>
            <a:xfrm flipH="1">
              <a:off x="8716648" y="4322187"/>
              <a:ext cx="1828749" cy="671532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5" idx="7"/>
            </p:cNvCxnSpPr>
            <p:nvPr/>
          </p:nvCxnSpPr>
          <p:spPr>
            <a:xfrm flipH="1">
              <a:off x="10594545" y="4322186"/>
              <a:ext cx="892083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" idx="4"/>
              <a:endCxn id="16" idx="7"/>
            </p:cNvCxnSpPr>
            <p:nvPr/>
          </p:nvCxnSpPr>
          <p:spPr>
            <a:xfrm flipH="1">
              <a:off x="11528268" y="4443209"/>
              <a:ext cx="250535" cy="55051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1549" y="3320602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151549" y="4718463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835439" y="2234742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Main </a:t>
              </a:r>
            </a:p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Procedure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26753" y="3554397"/>
              <a:ext cx="205733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Service </a:t>
              </a:r>
            </a:p>
            <a:p>
              <a:pPr algn="ctr"/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Procedures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29547" y="4731035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7030A0"/>
                  </a:solidFill>
                </a:rPr>
                <a:t>Utility </a:t>
              </a:r>
            </a:p>
            <a:p>
              <a:pPr algn="ctr"/>
              <a:r>
                <a:rPr lang="en-US" sz="1600" dirty="0" smtClean="0">
                  <a:solidFill>
                    <a:srgbClr val="7030A0"/>
                  </a:solidFill>
                </a:rPr>
                <a:t>Procedure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443692" y="3379887"/>
            <a:ext cx="4356908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main program that 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invoke the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requested service procedure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of service procedures that carry out the system calls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1600" b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of utility procedures that help the service procedure</a:t>
            </a:r>
            <a:r>
              <a:rPr lang="en-US" sz="1600" b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7030A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0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</a:t>
            </a:r>
            <a:r>
              <a:rPr lang="en-US" dirty="0" smtClean="0"/>
              <a:t>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system, the </a:t>
            </a:r>
            <a:r>
              <a:rPr lang="en-US" sz="2300" b="1" dirty="0">
                <a:solidFill>
                  <a:srgbClr val="C00000"/>
                </a:solidFill>
              </a:rPr>
              <a:t>OS is organized as a hierarchy of layers</a:t>
            </a:r>
            <a:r>
              <a:rPr lang="en-US" dirty="0"/>
              <a:t>.</a:t>
            </a:r>
          </a:p>
          <a:p>
            <a:r>
              <a:rPr lang="en-US" dirty="0"/>
              <a:t>The first system constructed in this way was </a:t>
            </a:r>
            <a:r>
              <a:rPr lang="en-US" sz="2300" b="1" dirty="0">
                <a:solidFill>
                  <a:srgbClr val="C00000"/>
                </a:solidFill>
              </a:rPr>
              <a:t>THE 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3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</a:t>
            </a:r>
            <a:r>
              <a:rPr lang="en-IN" dirty="0" smtClean="0"/>
              <a:t>bus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altLang="en-US" sz="2800" b="1" dirty="0">
                <a:solidFill>
                  <a:srgbClr val="C00000"/>
                </a:solidFill>
              </a:rPr>
              <a:t>Provides 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communication among </a:t>
            </a:r>
          </a:p>
          <a:p>
            <a:pPr marL="0" indent="342900" algn="just">
              <a:buNone/>
            </a:pPr>
            <a:r>
              <a:rPr lang="en-US" altLang="en-US" sz="2800" b="1" dirty="0" smtClean="0">
                <a:solidFill>
                  <a:srgbClr val="C00000"/>
                </a:solidFill>
              </a:rPr>
              <a:t>processors</a:t>
            </a:r>
            <a:r>
              <a:rPr lang="en-US" altLang="en-US" sz="2800" b="1" dirty="0">
                <a:solidFill>
                  <a:srgbClr val="C00000"/>
                </a:solidFill>
              </a:rPr>
              <a:t>, main memory, </a:t>
            </a:r>
            <a:endParaRPr lang="en-US" altLang="en-US" sz="2800" b="1" dirty="0" smtClean="0">
              <a:solidFill>
                <a:srgbClr val="C00000"/>
              </a:solidFill>
            </a:endParaRPr>
          </a:p>
          <a:p>
            <a:pPr marL="0" indent="342900" algn="just">
              <a:buNone/>
            </a:pPr>
            <a:r>
              <a:rPr lang="en-US" altLang="en-US" sz="2800" b="1" dirty="0" smtClean="0">
                <a:solidFill>
                  <a:srgbClr val="C00000"/>
                </a:solidFill>
              </a:rPr>
              <a:t>and </a:t>
            </a:r>
            <a:r>
              <a:rPr lang="en-US" altLang="en-US" sz="2800" b="1" dirty="0">
                <a:solidFill>
                  <a:srgbClr val="C00000"/>
                </a:solidFill>
              </a:rPr>
              <a:t>I/O </a:t>
            </a:r>
            <a:r>
              <a:rPr lang="en-US" altLang="en-US" sz="2800" b="1" dirty="0" smtClean="0">
                <a:solidFill>
                  <a:srgbClr val="C00000"/>
                </a:solidFill>
              </a:rPr>
              <a:t>modules</a:t>
            </a:r>
            <a:r>
              <a:rPr lang="en-US" altLang="en-US" sz="2800" dirty="0" smtClean="0"/>
              <a:t>.</a:t>
            </a:r>
            <a:endParaRPr lang="en-IN" sz="2800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"/>
            <a:ext cx="25511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1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 of THE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49898"/>
              </p:ext>
            </p:extLst>
          </p:nvPr>
        </p:nvGraphicFramePr>
        <p:xfrm>
          <a:off x="208893" y="1051560"/>
          <a:ext cx="877219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907"/>
                <a:gridCol w="2057400"/>
                <a:gridCol w="58568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Layer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64604"/>
              </p:ext>
            </p:extLst>
          </p:nvPr>
        </p:nvGraphicFramePr>
        <p:xfrm>
          <a:off x="207742" y="1431395"/>
          <a:ext cx="8763004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59058"/>
                <a:gridCol w="2057400"/>
                <a:gridCol w="5846546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/>
                        <a:t>5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 smtClean="0"/>
                        <a:t>The operator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 smtClean="0">
                          <a:solidFill>
                            <a:schemeClr val="accent2"/>
                          </a:solidFill>
                        </a:rPr>
                        <a:t>Operator</a:t>
                      </a:r>
                      <a:r>
                        <a:rPr lang="en-US" sz="2000" b="0" kern="1200" dirty="0" smtClean="0"/>
                        <a:t> was located.</a:t>
                      </a:r>
                      <a:endParaRPr lang="en-US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77412"/>
              </p:ext>
            </p:extLst>
          </p:nvPr>
        </p:nvGraphicFramePr>
        <p:xfrm>
          <a:off x="204346" y="1827477"/>
          <a:ext cx="8763002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2454"/>
                <a:gridCol w="2057400"/>
                <a:gridCol w="5843148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dirty="0" smtClean="0"/>
                        <a:t>User</a:t>
                      </a:r>
                      <a:r>
                        <a:rPr lang="en-US" sz="2000" b="0" baseline="0" dirty="0" smtClean="0"/>
                        <a:t> Programs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User programs </a:t>
                      </a:r>
                      <a:r>
                        <a:rPr lang="en-US" sz="2000" b="0" dirty="0" smtClean="0"/>
                        <a:t>were found.</a:t>
                      </a:r>
                      <a:endParaRPr lang="en-US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43372"/>
              </p:ext>
            </p:extLst>
          </p:nvPr>
        </p:nvGraphicFramePr>
        <p:xfrm>
          <a:off x="203800" y="2221658"/>
          <a:ext cx="8763002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3000"/>
                <a:gridCol w="2057400"/>
                <a:gridCol w="5842602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Input / Output</a:t>
                      </a:r>
                      <a:r>
                        <a:rPr lang="en-US" sz="2000" b="0" baseline="0" dirty="0" smtClean="0"/>
                        <a:t> Management</a:t>
                      </a:r>
                      <a:endParaRPr lang="en-US" sz="20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Takes care of 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managing the I/O devices</a:t>
                      </a:r>
                      <a:r>
                        <a:rPr lang="en-US" sz="20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Buffering the information.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26603"/>
              </p:ext>
            </p:extLst>
          </p:nvPr>
        </p:nvGraphicFramePr>
        <p:xfrm>
          <a:off x="200503" y="2922698"/>
          <a:ext cx="8763002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6297"/>
                <a:gridCol w="2057400"/>
                <a:gridCol w="5839305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Operator-process</a:t>
                      </a:r>
                      <a:r>
                        <a:rPr lang="en-US" sz="2000" b="0" baseline="0" dirty="0" smtClean="0"/>
                        <a:t> communication</a:t>
                      </a:r>
                      <a:endParaRPr lang="en-US" sz="20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Handles communication </a:t>
                      </a:r>
                      <a:r>
                        <a:rPr lang="en-US" sz="2000" b="0" dirty="0" smtClean="0"/>
                        <a:t>between each process and the operator console (i.e. user).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7323"/>
              </p:ext>
            </p:extLst>
          </p:nvPr>
        </p:nvGraphicFramePr>
        <p:xfrm>
          <a:off x="199221" y="3619849"/>
          <a:ext cx="8763002" cy="1310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7579"/>
                <a:gridCol w="2057400"/>
                <a:gridCol w="5838023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Memory and drum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Did the 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memory management</a:t>
                      </a:r>
                      <a:r>
                        <a:rPr lang="en-US" sz="2000" b="0" dirty="0" smtClean="0"/>
                        <a:t>. </a:t>
                      </a:r>
                    </a:p>
                    <a:p>
                      <a:pPr algn="just"/>
                      <a:r>
                        <a:rPr lang="en-US" sz="2000" b="0" dirty="0" smtClean="0"/>
                        <a:t>Allocated space for process in main memory and on a 512K word drum used for holding parts of processes for which there was no room in memory. 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96472"/>
              </p:ext>
            </p:extLst>
          </p:nvPr>
        </p:nvGraphicFramePr>
        <p:xfrm>
          <a:off x="199221" y="4934499"/>
          <a:ext cx="8763002" cy="1310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7579"/>
                <a:gridCol w="2057400"/>
                <a:gridCol w="5838023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Processor allocation and multi-programming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Provided the 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basic multiprogramming </a:t>
                      </a:r>
                      <a:r>
                        <a:rPr lang="en-US" sz="2000" b="0" dirty="0" smtClean="0"/>
                        <a:t>of the CPU.</a:t>
                      </a:r>
                      <a:r>
                        <a:rPr lang="en-US" sz="2000" b="0" baseline="0" dirty="0" smtClean="0"/>
                        <a:t> </a:t>
                      </a:r>
                    </a:p>
                    <a:p>
                      <a:pPr algn="just"/>
                      <a:r>
                        <a:rPr lang="en-US" sz="2000" b="0" dirty="0" smtClean="0"/>
                        <a:t>Dealt with allocation of the processor, switching between processes when interrupts occurred or timers expired.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layered approach, the </a:t>
            </a:r>
            <a:r>
              <a:rPr lang="en-US" sz="2300" b="1" dirty="0">
                <a:solidFill>
                  <a:srgbClr val="C00000"/>
                </a:solidFill>
              </a:rPr>
              <a:t>designer have choice where to draw the kernel and user mode boundary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It is </a:t>
            </a:r>
            <a:r>
              <a:rPr lang="en-US" sz="2300" b="1" dirty="0">
                <a:solidFill>
                  <a:srgbClr val="C00000"/>
                </a:solidFill>
              </a:rPr>
              <a:t>better to put as little as possible in kernel mode </a:t>
            </a:r>
            <a:r>
              <a:rPr lang="en-US" dirty="0"/>
              <a:t>because bugs in the kernel can bring down the system instantly.</a:t>
            </a:r>
          </a:p>
          <a:p>
            <a:pPr algn="just"/>
            <a:r>
              <a:rPr lang="en-US" dirty="0"/>
              <a:t>The microkernel design provides </a:t>
            </a:r>
            <a:r>
              <a:rPr lang="en-US" sz="2300" b="1" dirty="0">
                <a:solidFill>
                  <a:srgbClr val="C00000"/>
                </a:solidFill>
              </a:rPr>
              <a:t>high reliability by splitting OS up into small well defined modules</a:t>
            </a:r>
            <a:r>
              <a:rPr lang="en-US" dirty="0"/>
              <a:t>, </a:t>
            </a:r>
            <a:r>
              <a:rPr lang="en-US" sz="2300" b="1" dirty="0">
                <a:solidFill>
                  <a:srgbClr val="C00000"/>
                </a:solidFill>
              </a:rPr>
              <a:t>only one module run in kernel and rest of all run in user mode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As each device driver runs as a user process, a bug in audio driver will cause the sound to be stop, but not crash the computer.</a:t>
            </a:r>
          </a:p>
          <a:p>
            <a:pPr algn="just"/>
            <a:r>
              <a:rPr lang="en-US" b="1" dirty="0" smtClean="0"/>
              <a:t>Examples</a:t>
            </a:r>
            <a:r>
              <a:rPr lang="en-US" dirty="0" smtClean="0"/>
              <a:t>: </a:t>
            </a:r>
            <a:r>
              <a:rPr lang="en-US" dirty="0"/>
              <a:t>Integrity, K42, QNX, Symbian and MINIX 3.</a:t>
            </a:r>
          </a:p>
        </p:txBody>
      </p:sp>
    </p:spTree>
    <p:extLst>
      <p:ext uri="{BB962C8B-B14F-4D97-AF65-F5344CB8AC3E}">
        <p14:creationId xmlns:p14="http://schemas.microsoft.com/office/powerpoint/2010/main" val="4778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Kernel </a:t>
            </a:r>
            <a:r>
              <a:rPr lang="en-US" dirty="0"/>
              <a:t>contains only</a:t>
            </a:r>
          </a:p>
          <a:p>
            <a:pPr lvl="1"/>
            <a:r>
              <a:rPr lang="en-US" dirty="0"/>
              <a:t>Sys (Kernel call handler)</a:t>
            </a:r>
          </a:p>
          <a:p>
            <a:pPr lvl="1"/>
            <a:r>
              <a:rPr lang="en-US" dirty="0"/>
              <a:t>Clock (because scheduler interact with it)</a:t>
            </a:r>
          </a:p>
          <a:p>
            <a:endParaRPr lang="en-US" dirty="0"/>
          </a:p>
        </p:txBody>
      </p:sp>
      <p:pic>
        <p:nvPicPr>
          <p:cNvPr id="4" name="Content Placeholder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90600"/>
            <a:ext cx="8763000" cy="35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Processes </a:t>
            </a:r>
            <a:r>
              <a:rPr lang="en-US" dirty="0" smtClean="0"/>
              <a:t>are divided into </a:t>
            </a:r>
            <a:r>
              <a:rPr lang="en-US" dirty="0"/>
              <a:t>two categories</a:t>
            </a:r>
          </a:p>
          <a:p>
            <a:pPr lvl="1"/>
            <a:r>
              <a:rPr lang="en-US" b="1" dirty="0"/>
              <a:t>Servers</a:t>
            </a:r>
            <a:r>
              <a:rPr lang="en-US" dirty="0"/>
              <a:t>: provide services </a:t>
            </a:r>
          </a:p>
          <a:p>
            <a:pPr lvl="1"/>
            <a:r>
              <a:rPr lang="en-US" b="1" dirty="0"/>
              <a:t>Clients</a:t>
            </a:r>
            <a:r>
              <a:rPr lang="en-US" dirty="0"/>
              <a:t>: uses services</a:t>
            </a:r>
          </a:p>
          <a:p>
            <a:pPr algn="just"/>
            <a:r>
              <a:rPr lang="en-US" dirty="0"/>
              <a:t>Client and server </a:t>
            </a:r>
            <a:r>
              <a:rPr lang="en-US" b="1" dirty="0">
                <a:solidFill>
                  <a:srgbClr val="C00000"/>
                </a:solidFill>
              </a:rPr>
              <a:t>run on different computers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connected by LAN or WAN and communicate via message passing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To obtain a service, a </a:t>
            </a:r>
            <a:r>
              <a:rPr lang="en-US" b="1" dirty="0">
                <a:solidFill>
                  <a:srgbClr val="C00000"/>
                </a:solidFill>
              </a:rPr>
              <a:t>client construct a message </a:t>
            </a:r>
            <a:r>
              <a:rPr lang="en-US" dirty="0"/>
              <a:t>saying </a:t>
            </a:r>
            <a:r>
              <a:rPr lang="en-US" b="1" dirty="0">
                <a:solidFill>
                  <a:srgbClr val="C00000"/>
                </a:solidFill>
              </a:rPr>
              <a:t>what it wants and send it to server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server then does the work and send back the answer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4351196"/>
            <a:ext cx="8505825" cy="19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smtClean="0"/>
              <a:t>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initial releases of OS/360 were strictly batch systems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But many users wanted to be able to work interactively at a terminal, so OS designers decided to write timesharing systems for it.</a:t>
            </a:r>
          </a:p>
          <a:p>
            <a:r>
              <a:rPr lang="en-US" dirty="0"/>
              <a:t>Types of Virtual </a:t>
            </a:r>
            <a:r>
              <a:rPr lang="en-US" dirty="0" smtClean="0"/>
              <a:t>machines are:</a:t>
            </a:r>
            <a:endParaRPr lang="en-US" dirty="0"/>
          </a:p>
          <a:p>
            <a:pPr lvl="1"/>
            <a:r>
              <a:rPr lang="en-US" dirty="0"/>
              <a:t>VM/370</a:t>
            </a:r>
          </a:p>
          <a:p>
            <a:pPr lvl="1"/>
            <a:r>
              <a:rPr lang="en-US" dirty="0"/>
              <a:t>Virtual Machines Rediscovered</a:t>
            </a:r>
          </a:p>
          <a:p>
            <a:pPr lvl="1"/>
            <a:r>
              <a:rPr lang="en-US" dirty="0"/>
              <a:t>The Java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224048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VM/370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Virtual </a:t>
            </a:r>
            <a:r>
              <a:rPr lang="en-US" dirty="0"/>
              <a:t>machine monitor </a:t>
            </a:r>
            <a:r>
              <a:rPr lang="en-US" b="1" dirty="0">
                <a:solidFill>
                  <a:srgbClr val="C00000"/>
                </a:solidFill>
              </a:rPr>
              <a:t>run on the bare hardware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does the multiprogramming</a:t>
            </a:r>
            <a:r>
              <a:rPr lang="en-US" dirty="0"/>
              <a:t>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Each virtual machine is identical to the true hardware</a:t>
            </a:r>
            <a:r>
              <a:rPr lang="en-US" dirty="0"/>
              <a:t>; each one can run any OS (may be different) that will run directly on the bare hardware.</a:t>
            </a:r>
          </a:p>
          <a:p>
            <a:pPr algn="just"/>
            <a:r>
              <a:rPr lang="en-US" dirty="0"/>
              <a:t>On VM/370, some run OS/360 while the others run single user interactive system called CMS (Conversational Monitor System) for interactive time sharing users.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9650"/>
            <a:ext cx="788374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VM/370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When CMS program executed a system call, a call was trapped to the operating system in its own virtual machine, not on VM/370. </a:t>
            </a:r>
          </a:p>
          <a:p>
            <a:pPr algn="just"/>
            <a:r>
              <a:rPr lang="en-US" dirty="0"/>
              <a:t>CMS then issued the normal hardware I/O instruction for reading its virtual disk or whatever was needed to carry out the call.</a:t>
            </a:r>
          </a:p>
          <a:p>
            <a:pPr algn="just"/>
            <a:r>
              <a:rPr lang="en-US" dirty="0"/>
              <a:t>These I/O instructions were trapped by VM/370 which then performs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9650"/>
            <a:ext cx="788374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Rediscovered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just"/>
            <a:r>
              <a:rPr lang="en-US" dirty="0" smtClean="0"/>
              <a:t>Companies </a:t>
            </a:r>
            <a:r>
              <a:rPr lang="en-US" dirty="0"/>
              <a:t>can run their mail servers, web servers, FTP servers and other servers on the same machine without having a crash of one server bring down the rest.</a:t>
            </a:r>
          </a:p>
          <a:p>
            <a:pPr algn="just"/>
            <a:r>
              <a:rPr lang="en-US" dirty="0"/>
              <a:t>Web hosting company offers virtual machines for rent, where a single physical machine can run many virtual machines; each one appears to be a complete machine.</a:t>
            </a:r>
          </a:p>
          <a:p>
            <a:pPr algn="just"/>
            <a:r>
              <a:rPr lang="en-US" dirty="0"/>
              <a:t>Customers who rent a virtual machine can run any OS or software.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981174"/>
            <a:ext cx="8486775" cy="24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Machines Rediscovered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just"/>
            <a:r>
              <a:rPr lang="en-US" dirty="0"/>
              <a:t>Another use of virtualization is for end users who want to be able to </a:t>
            </a:r>
            <a:r>
              <a:rPr lang="en-US" b="1" dirty="0">
                <a:solidFill>
                  <a:srgbClr val="C00000"/>
                </a:solidFill>
              </a:rPr>
              <a:t>run two or more operating systems at the same time</a:t>
            </a:r>
            <a:r>
              <a:rPr lang="en-US" dirty="0"/>
              <a:t>, say Windows and Linux.</a:t>
            </a:r>
          </a:p>
          <a:p>
            <a:pPr algn="just"/>
            <a:r>
              <a:rPr lang="en-US" dirty="0"/>
              <a:t>Type 1 hypervisors runs on the bare hardware. </a:t>
            </a:r>
          </a:p>
          <a:p>
            <a:pPr algn="just"/>
            <a:r>
              <a:rPr lang="en-US" dirty="0"/>
              <a:t>Type 2 hypervisors run as application programs on top of Windows, Linux, or some other operating system, known as the host operating system.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981174"/>
            <a:ext cx="8486775" cy="24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0500" y="1036637"/>
            <a:ext cx="4305300" cy="5059363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When Sun Microsystems invented the Java programming language, it also invented a virtual machine called the JVM (Java Virtual Machine).</a:t>
            </a:r>
          </a:p>
          <a:p>
            <a:pPr algn="just"/>
            <a:r>
              <a:rPr lang="en-US" dirty="0"/>
              <a:t>The Java compiler produces code for JVM, which then typically is executed by a software JVM interpreter.</a:t>
            </a:r>
          </a:p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advantage</a:t>
            </a:r>
            <a:r>
              <a:rPr lang="en-US" dirty="0"/>
              <a:t> is that the </a:t>
            </a:r>
            <a:r>
              <a:rPr lang="en-US" b="1" dirty="0">
                <a:solidFill>
                  <a:srgbClr val="C00000"/>
                </a:solidFill>
              </a:rPr>
              <a:t>JVM code can be shipped over the internet to any computer </a:t>
            </a:r>
            <a:r>
              <a:rPr lang="en-US" dirty="0"/>
              <a:t>that has a JVM interpreter and run there.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Virtual Machine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63000" y="2438400"/>
            <a:ext cx="4342876" cy="24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system </a:t>
            </a:r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1323649"/>
            <a:ext cx="6668431" cy="4667901"/>
          </a:xfrm>
        </p:spPr>
      </p:pic>
    </p:spTree>
    <p:extLst>
      <p:ext uri="{BB962C8B-B14F-4D97-AF65-F5344CB8AC3E}">
        <p14:creationId xmlns:p14="http://schemas.microsoft.com/office/powerpoint/2010/main" val="8289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Rather than cloning (copying) </a:t>
            </a:r>
            <a:r>
              <a:rPr lang="en-US" dirty="0"/>
              <a:t>the actual machine, another strategy is </a:t>
            </a:r>
            <a:r>
              <a:rPr lang="en-US" b="1" dirty="0">
                <a:solidFill>
                  <a:srgbClr val="C00000"/>
                </a:solidFill>
              </a:rPr>
              <a:t>partitioning it </a:t>
            </a:r>
            <a:r>
              <a:rPr lang="en-US" dirty="0"/>
              <a:t>(giving each user a subset of the resource).</a:t>
            </a:r>
          </a:p>
          <a:p>
            <a:pPr algn="just"/>
            <a:r>
              <a:rPr lang="en-US" dirty="0"/>
              <a:t>For example one virtual machine might get disk blocks 0 to 1023,    the next one might get block 1024 to 2047, and so on.</a:t>
            </a:r>
          </a:p>
          <a:p>
            <a:pPr algn="just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Program running at the bottom layer</a:t>
            </a:r>
            <a:r>
              <a:rPr lang="en-US" dirty="0"/>
              <a:t> (kernel mode</a:t>
            </a:r>
            <a:r>
              <a:rPr lang="en-US" dirty="0" smtClean="0"/>
              <a:t>) is </a:t>
            </a:r>
            <a:r>
              <a:rPr lang="en-US" dirty="0"/>
              <a:t>called the </a:t>
            </a:r>
            <a:r>
              <a:rPr lang="en-US" b="1" dirty="0" err="1">
                <a:solidFill>
                  <a:srgbClr val="C00000"/>
                </a:solidFill>
              </a:rPr>
              <a:t>exokernel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Its </a:t>
            </a:r>
            <a:r>
              <a:rPr lang="en-US" b="1" dirty="0">
                <a:solidFill>
                  <a:srgbClr val="C00000"/>
                </a:solidFill>
              </a:rPr>
              <a:t>job is to allocate resources </a:t>
            </a:r>
            <a:r>
              <a:rPr lang="en-US" dirty="0"/>
              <a:t>to virtual machines and then </a:t>
            </a:r>
            <a:r>
              <a:rPr lang="en-US" b="1" dirty="0">
                <a:solidFill>
                  <a:srgbClr val="C00000"/>
                </a:solidFill>
              </a:rPr>
              <a:t>continuously check </a:t>
            </a:r>
            <a:r>
              <a:rPr lang="en-US" dirty="0" smtClean="0"/>
              <a:t>to </a:t>
            </a:r>
            <a:r>
              <a:rPr lang="en-US" dirty="0"/>
              <a:t>make sure no machine is trying to use somebody else’s resources.</a:t>
            </a:r>
          </a:p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advantage</a:t>
            </a:r>
            <a:r>
              <a:rPr lang="en-US" dirty="0"/>
              <a:t> of the </a:t>
            </a:r>
            <a:r>
              <a:rPr lang="en-US" b="1" dirty="0" err="1">
                <a:solidFill>
                  <a:srgbClr val="C00000"/>
                </a:solidFill>
              </a:rPr>
              <a:t>exokernel</a:t>
            </a:r>
            <a:r>
              <a:rPr lang="en-US" dirty="0"/>
              <a:t> scheme is that it </a:t>
            </a:r>
            <a:r>
              <a:rPr lang="en-US" b="1" dirty="0">
                <a:solidFill>
                  <a:srgbClr val="C00000"/>
                </a:solidFill>
              </a:rPr>
              <a:t>saves a layer of mapping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6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Multiprogramming v/s Multiprocessing v/s Multitasking</a:t>
            </a:r>
            <a:endParaRPr lang="en-US" sz="3600" dirty="0"/>
          </a:p>
        </p:txBody>
      </p:sp>
      <p:pic>
        <p:nvPicPr>
          <p:cNvPr id="1026" name="Picture 2" descr="https://static.thenounproject.com/png/12565-20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159" y="1066800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118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4094018" y="142224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23691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750853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693897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02159" y="378491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437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Multiprocessing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51881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Multitasking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34" name="Picture 10" descr="Multiprogramm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353" y="4627225"/>
            <a:ext cx="2377440" cy="16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ltiprocess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09704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6027" r="1292"/>
          <a:stretch/>
        </p:blipFill>
        <p:spPr>
          <a:xfrm>
            <a:off x="6233160" y="1473845"/>
            <a:ext cx="2377440" cy="2107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56284" y="928437"/>
            <a:ext cx="0" cy="55626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07768" y="928437"/>
            <a:ext cx="0" cy="55626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Multiprogramming v/s Multiprocessing v/s Multitasking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64208"/>
              </p:ext>
            </p:extLst>
          </p:nvPr>
        </p:nvGraphicFramePr>
        <p:xfrm>
          <a:off x="204057" y="1051560"/>
          <a:ext cx="877219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066"/>
                <a:gridCol w="2924066"/>
                <a:gridCol w="2924066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Multiprogramming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Multiprocessing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Multitasking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895576"/>
              </p:ext>
            </p:extLst>
          </p:nvPr>
        </p:nvGraphicFramePr>
        <p:xfrm>
          <a:off x="208655" y="1431395"/>
          <a:ext cx="8763003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21001"/>
                <a:gridCol w="2921001"/>
                <a:gridCol w="2921001"/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IN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concurrent residency of more than one program in the main memory 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multiprogramming.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IN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availability of more than one processor per system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which can execute several set of instructions in parallel is called as multiprocessing.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IN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execution of more than one task simultaneously </a:t>
                      </a: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multitasking.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29984"/>
              </p:ext>
            </p:extLst>
          </p:nvPr>
        </p:nvGraphicFramePr>
        <p:xfrm>
          <a:off x="208655" y="3352800"/>
          <a:ext cx="8763003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21001"/>
                <a:gridCol w="2921001"/>
                <a:gridCol w="2921001"/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IN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processor:</a:t>
                      </a:r>
                      <a:r>
                        <a:rPr lang="en-US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one</a:t>
                      </a:r>
                      <a:endParaRPr lang="en-IN" sz="20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processor:</a:t>
                      </a:r>
                      <a:r>
                        <a:rPr lang="en-US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m</a:t>
                      </a:r>
                      <a:r>
                        <a:rPr lang="en-IN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ore than 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processor:</a:t>
                      </a:r>
                      <a:r>
                        <a:rPr lang="en-US" sz="20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one</a:t>
                      </a:r>
                      <a:endParaRPr lang="en-IN" sz="2000" b="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69909"/>
              </p:ext>
            </p:extLst>
          </p:nvPr>
        </p:nvGraphicFramePr>
        <p:xfrm>
          <a:off x="208655" y="4054596"/>
          <a:ext cx="8763003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21001"/>
                <a:gridCol w="2921001"/>
                <a:gridCol w="2921001"/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 process is executed at a time.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More than one process can be executed at a time.</a:t>
                      </a:r>
                      <a:endParaRPr lang="en-US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 by one job is being executed at a time.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91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0499" y="1066800"/>
            <a:ext cx="5814613" cy="5059363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IN" dirty="0"/>
              <a:t>A time sharing </a:t>
            </a:r>
            <a:r>
              <a:rPr lang="en-IN" dirty="0" smtClean="0"/>
              <a:t>operating system </a:t>
            </a:r>
            <a:r>
              <a:rPr lang="en-IN" b="1" dirty="0">
                <a:solidFill>
                  <a:srgbClr val="C00000"/>
                </a:solidFill>
              </a:rPr>
              <a:t>allows many users to share the computer resources simultaneously</a:t>
            </a:r>
            <a:r>
              <a:rPr lang="en-IN" dirty="0"/>
              <a:t>. </a:t>
            </a:r>
            <a:endParaRPr lang="en-IN" dirty="0" smtClean="0"/>
          </a:p>
          <a:p>
            <a:pPr algn="just">
              <a:buClr>
                <a:schemeClr val="tx1"/>
              </a:buClr>
            </a:pPr>
            <a:r>
              <a:rPr lang="en-IN" dirty="0" smtClean="0"/>
              <a:t>In </a:t>
            </a:r>
            <a:r>
              <a:rPr lang="en-IN" dirty="0"/>
              <a:t>other words, time sharing refers to the </a:t>
            </a:r>
            <a:r>
              <a:rPr lang="en-IN" b="1" dirty="0">
                <a:solidFill>
                  <a:srgbClr val="C00000"/>
                </a:solidFill>
              </a:rPr>
              <a:t>allocation of computer resources in time slots</a:t>
            </a:r>
            <a:r>
              <a:rPr lang="en-IN" dirty="0"/>
              <a:t> to several programs simultaneously. </a:t>
            </a:r>
            <a:endParaRPr lang="en-IN" dirty="0" smtClean="0"/>
          </a:p>
          <a:p>
            <a:pPr algn="just">
              <a:buClr>
                <a:schemeClr val="tx1"/>
              </a:buClr>
            </a:pPr>
            <a:r>
              <a:rPr lang="en-IN" dirty="0" smtClean="0"/>
              <a:t>For </a:t>
            </a:r>
            <a:r>
              <a:rPr lang="en-IN" dirty="0"/>
              <a:t>example a mainframe computer that has many users logged on to it. </a:t>
            </a:r>
            <a:endParaRPr lang="en-IN" dirty="0" smtClean="0"/>
          </a:p>
          <a:p>
            <a:pPr algn="just">
              <a:buClr>
                <a:schemeClr val="tx1"/>
              </a:buClr>
            </a:pPr>
            <a:r>
              <a:rPr lang="en-IN" dirty="0" smtClean="0"/>
              <a:t>Each </a:t>
            </a:r>
            <a:r>
              <a:rPr lang="en-IN" dirty="0"/>
              <a:t>user uses the resources of the mainframe </a:t>
            </a:r>
            <a:r>
              <a:rPr lang="en-IN" dirty="0" smtClean="0"/>
              <a:t>i.e</a:t>
            </a:r>
            <a:r>
              <a:rPr lang="en-IN" dirty="0"/>
              <a:t>. memory, CPU etc. </a:t>
            </a:r>
            <a:endParaRPr lang="en-IN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Sharing Operating System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066800"/>
            <a:ext cx="2933700" cy="50593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053764" y="227867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8002800" y="1143000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6362836" y="1143000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8002800" y="3533925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6362836" y="3533925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8002800" y="2022425"/>
            <a:ext cx="34809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704837" y="2022427"/>
            <a:ext cx="35668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0"/>
          </p:cNvCxnSpPr>
          <p:nvPr/>
        </p:nvCxnSpPr>
        <p:spPr>
          <a:xfrm flipV="1">
            <a:off x="6704836" y="3193071"/>
            <a:ext cx="372238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</p:cNvCxnSpPr>
          <p:nvPr/>
        </p:nvCxnSpPr>
        <p:spPr>
          <a:xfrm flipH="1" flipV="1">
            <a:off x="8009728" y="3193071"/>
            <a:ext cx="335072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thumb/9/91/CpuTimeonSingleCpuMultiTaskingSystem.svg/450px-CpuTimeonSingleCpuMultiTaskingSystem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667" y="4611299"/>
            <a:ext cx="2606980" cy="14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0499" y="1066800"/>
            <a:ext cx="5814613" cy="5059363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IN" dirty="0"/>
              <a:t>Parallel Processing </a:t>
            </a:r>
            <a:r>
              <a:rPr lang="en-IN" dirty="0" smtClean="0"/>
              <a:t>Operating Systems </a:t>
            </a:r>
            <a:r>
              <a:rPr lang="en-IN" dirty="0"/>
              <a:t>are designed to </a:t>
            </a:r>
            <a:r>
              <a:rPr lang="en-IN" b="1" dirty="0">
                <a:solidFill>
                  <a:srgbClr val="C00000"/>
                </a:solidFill>
              </a:rPr>
              <a:t>speed up the execution of programs by dividing the program into multiple fragments and processing these fragments simultaneously</a:t>
            </a:r>
            <a:r>
              <a:rPr lang="en-IN" dirty="0"/>
              <a:t>. </a:t>
            </a:r>
            <a:endParaRPr lang="en-IN" dirty="0" smtClean="0"/>
          </a:p>
          <a:p>
            <a:pPr algn="just">
              <a:buClr>
                <a:schemeClr val="tx1"/>
              </a:buClr>
            </a:pPr>
            <a:r>
              <a:rPr lang="en-IN" dirty="0" smtClean="0"/>
              <a:t>Such </a:t>
            </a:r>
            <a:r>
              <a:rPr lang="en-IN" dirty="0"/>
              <a:t>systems are multiprocessor </a:t>
            </a:r>
            <a:r>
              <a:rPr lang="en-IN" dirty="0" smtClean="0"/>
              <a:t>systems. </a:t>
            </a:r>
          </a:p>
          <a:p>
            <a:pPr algn="just">
              <a:buClr>
                <a:schemeClr val="tx1"/>
              </a:buClr>
            </a:pPr>
            <a:r>
              <a:rPr lang="en-IN" dirty="0" smtClean="0"/>
              <a:t>Parallel </a:t>
            </a:r>
            <a:r>
              <a:rPr lang="en-IN" dirty="0"/>
              <a:t>systems deal with the </a:t>
            </a:r>
            <a:r>
              <a:rPr lang="en-IN" b="1" dirty="0">
                <a:solidFill>
                  <a:srgbClr val="C00000"/>
                </a:solidFill>
              </a:rPr>
              <a:t>simultaneous use of multiple computer resources that can include a single computer with multiple </a:t>
            </a:r>
            <a:r>
              <a:rPr lang="en-IN" b="1" dirty="0" smtClean="0">
                <a:solidFill>
                  <a:srgbClr val="C00000"/>
                </a:solidFill>
              </a:rPr>
              <a:t>processors</a:t>
            </a:r>
            <a:r>
              <a:rPr lang="en-IN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</a:t>
            </a:r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066800"/>
            <a:ext cx="2933700" cy="50593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5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55" y="3355340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294755" y="1098868"/>
            <a:ext cx="2539682" cy="2025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Multiprocessing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" name="Picture 12" descr="Multiprocess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61" y="1616031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6585600" y="3692235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612762" y="3692235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7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0499" y="1066800"/>
            <a:ext cx="4991101" cy="5059363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IN" dirty="0"/>
              <a:t>Distributed Operating System is a model where </a:t>
            </a:r>
            <a:r>
              <a:rPr lang="en-IN" b="1" dirty="0">
                <a:solidFill>
                  <a:srgbClr val="C00000"/>
                </a:solidFill>
              </a:rPr>
              <a:t>distributed applications are running on multiple computers linked by communications</a:t>
            </a:r>
            <a:r>
              <a:rPr lang="en-IN" dirty="0"/>
              <a:t>. </a:t>
            </a:r>
            <a:endParaRPr lang="en-IN" dirty="0" smtClean="0"/>
          </a:p>
          <a:p>
            <a:pPr algn="just">
              <a:buClr>
                <a:schemeClr val="tx1"/>
              </a:buClr>
            </a:pPr>
            <a:r>
              <a:rPr lang="en-IN" dirty="0" smtClean="0"/>
              <a:t>A </a:t>
            </a:r>
            <a:r>
              <a:rPr lang="en-IN" dirty="0"/>
              <a:t>distributed operating system is an extension of the network operating system that supports higher levels of communication and integration of the machines on the network.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Operating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34000" y="1066800"/>
            <a:ext cx="3619500" cy="50593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 descr="http://www.padakuu.com/image/DistributedOperatingSyste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1600200"/>
            <a:ext cx="3508375" cy="219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asked in GTU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/>
              <a:t>What is Kernel? Differentiate between Monolithic Kernel and Micro Kernel.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different service/functions provided by operating </a:t>
            </a:r>
            <a:r>
              <a:rPr lang="en-US" dirty="0" smtClean="0"/>
              <a:t>system.</a:t>
            </a:r>
            <a:endParaRPr lang="en-US" b="1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Discuss role </a:t>
            </a:r>
            <a:r>
              <a:rPr lang="en-US" dirty="0"/>
              <a:t>of OS as a resource </a:t>
            </a:r>
            <a:r>
              <a:rPr lang="en-US" dirty="0" smtClean="0"/>
              <a:t>manager.</a:t>
            </a:r>
            <a:endParaRPr lang="en-US" b="1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the features of Time sharing system.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What is operating system? Give the view of OS as a resource manager.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What is system call? Explain steps for system call execution.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Write different types of system call.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List </a:t>
            </a:r>
            <a:r>
              <a:rPr lang="en-US" dirty="0"/>
              <a:t>out types of operating system and explain batch OS and time sharing OS in brief.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5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6154" b="10691"/>
          <a:stretch/>
        </p:blipFill>
        <p:spPr bwMode="auto">
          <a:xfrm>
            <a:off x="278483" y="1333500"/>
            <a:ext cx="858703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3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provides data and instructions </a:t>
            </a:r>
            <a:r>
              <a:rPr lang="en-US" dirty="0"/>
              <a:t>to the computer system. </a:t>
            </a:r>
            <a:endParaRPr lang="en-US" dirty="0" smtClean="0"/>
          </a:p>
          <a:p>
            <a:pPr algn="just"/>
            <a:r>
              <a:rPr lang="en-US" dirty="0" smtClean="0"/>
              <a:t>Commonly </a:t>
            </a:r>
            <a:r>
              <a:rPr lang="en-US" dirty="0"/>
              <a:t>used input devices are </a:t>
            </a:r>
            <a:r>
              <a:rPr lang="en-US" b="1" dirty="0">
                <a:solidFill>
                  <a:srgbClr val="C00000"/>
                </a:solidFill>
              </a:rPr>
              <a:t>keyboard, mouse, magnetic tape</a:t>
            </a:r>
            <a:r>
              <a:rPr lang="en-US" dirty="0"/>
              <a:t> etc.</a:t>
            </a:r>
          </a:p>
          <a:p>
            <a:pPr algn="just"/>
            <a:r>
              <a:rPr lang="en-US" dirty="0" smtClean="0"/>
              <a:t>Input </a:t>
            </a:r>
            <a:r>
              <a:rPr lang="en-US" dirty="0"/>
              <a:t>unit performs following tasks: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rgbClr val="C00000"/>
                </a:solidFill>
              </a:rPr>
              <a:t>Accept </a:t>
            </a:r>
            <a:r>
              <a:rPr lang="en-US" b="1" dirty="0">
                <a:solidFill>
                  <a:srgbClr val="C00000"/>
                </a:solidFill>
              </a:rPr>
              <a:t>the data and instructions </a:t>
            </a:r>
            <a:r>
              <a:rPr lang="en-US" dirty="0"/>
              <a:t>from the outside environment.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Convert it into machine language</a:t>
            </a:r>
            <a:r>
              <a:rPr lang="en-US" dirty="0"/>
              <a:t>.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Supply the converted data </a:t>
            </a:r>
            <a:r>
              <a:rPr lang="en-US" dirty="0"/>
              <a:t>to computer system.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</a:t>
            </a:r>
            <a:r>
              <a:rPr lang="en-IN" dirty="0" smtClean="0"/>
              <a:t>unit</a:t>
            </a:r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3491"/>
            <a:ext cx="4305300" cy="3013709"/>
          </a:xfrm>
        </p:spPr>
      </p:pic>
      <p:sp>
        <p:nvSpPr>
          <p:cNvPr id="6" name="Rectangle 5"/>
          <p:cNvSpPr/>
          <p:nvPr/>
        </p:nvSpPr>
        <p:spPr>
          <a:xfrm>
            <a:off x="4795838" y="2318543"/>
            <a:ext cx="609600" cy="584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22130</TotalTime>
  <Words>4525</Words>
  <Application>Microsoft Office PowerPoint</Application>
  <PresentationFormat>On-screen Show (4:3)</PresentationFormat>
  <Paragraphs>664</Paragraphs>
  <Slides>87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Arial</vt:lpstr>
      <vt:lpstr>Calibri</vt:lpstr>
      <vt:lpstr>Open Sans</vt:lpstr>
      <vt:lpstr>Open Sans Bold</vt:lpstr>
      <vt:lpstr>Open Sans Extrabold</vt:lpstr>
      <vt:lpstr>Open Sans Light</vt:lpstr>
      <vt:lpstr>Open Sans Semibold</vt:lpstr>
      <vt:lpstr>Shruti</vt:lpstr>
      <vt:lpstr>Times New Roman</vt:lpstr>
      <vt:lpstr>Wingdings</vt:lpstr>
      <vt:lpstr>Office Theme</vt:lpstr>
      <vt:lpstr>1_Office Theme</vt:lpstr>
      <vt:lpstr>PowerPoint Presentation</vt:lpstr>
      <vt:lpstr>Topics to be covered</vt:lpstr>
      <vt:lpstr>Basic elements of computer</vt:lpstr>
      <vt:lpstr>Processor</vt:lpstr>
      <vt:lpstr>Main memory</vt:lpstr>
      <vt:lpstr>I/O modules</vt:lpstr>
      <vt:lpstr>System bus</vt:lpstr>
      <vt:lpstr>Computer system architecture</vt:lpstr>
      <vt:lpstr>Input unit</vt:lpstr>
      <vt:lpstr>Output unit</vt:lpstr>
      <vt:lpstr>Storage unit (Memory unit)</vt:lpstr>
      <vt:lpstr>Primary Storage</vt:lpstr>
      <vt:lpstr>Secondary Storage</vt:lpstr>
      <vt:lpstr>CPU (Central Processing Unit)</vt:lpstr>
      <vt:lpstr>ALU (Arithmetic Logical Unit)</vt:lpstr>
      <vt:lpstr>CU (Control Unit)</vt:lpstr>
      <vt:lpstr>What is Operating System (OS)?</vt:lpstr>
      <vt:lpstr>Definition of Operating System</vt:lpstr>
      <vt:lpstr>Examples of Operating System</vt:lpstr>
      <vt:lpstr>Where OS lies? (Interaction of OS &amp; Hardware)</vt:lpstr>
      <vt:lpstr>Modes of operation of computer</vt:lpstr>
      <vt:lpstr>Why and How switch occur?</vt:lpstr>
      <vt:lpstr>Roles of OS (OS can be viewed as)</vt:lpstr>
      <vt:lpstr>OS as Extended Machine</vt:lpstr>
      <vt:lpstr>OS as Extended Machine</vt:lpstr>
      <vt:lpstr>OS as Extended Machine</vt:lpstr>
      <vt:lpstr>OS as Extended Machine</vt:lpstr>
      <vt:lpstr>OS as Extended Machine (Cont…)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 (Cont…)</vt:lpstr>
      <vt:lpstr>OS as Resource Manager (Cont…)</vt:lpstr>
      <vt:lpstr>Objectives / Goals of Operating System</vt:lpstr>
      <vt:lpstr>History of OS (First generation)</vt:lpstr>
      <vt:lpstr>History of OS (Second generation)</vt:lpstr>
      <vt:lpstr>History of OS (Third generation)</vt:lpstr>
      <vt:lpstr>History of OS (Fourth generation)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</vt:lpstr>
      <vt:lpstr>Services / Functions / Tasks of OS (Revision)</vt:lpstr>
      <vt:lpstr>Types of OS</vt:lpstr>
      <vt:lpstr>Types of OS</vt:lpstr>
      <vt:lpstr>Types of OS (Cont…)</vt:lpstr>
      <vt:lpstr>Types of OS (Cont…)</vt:lpstr>
      <vt:lpstr>Types of OS (Cont…)</vt:lpstr>
      <vt:lpstr>Types of OS (Cont…)</vt:lpstr>
      <vt:lpstr>Types of OS (Cont…)</vt:lpstr>
      <vt:lpstr>Types of OS (Cont…)</vt:lpstr>
      <vt:lpstr>Types of OS (Cont…)</vt:lpstr>
      <vt:lpstr>Types of OS (Cont…)</vt:lpstr>
      <vt:lpstr>Types of OS (Revision)</vt:lpstr>
      <vt:lpstr>System calls</vt:lpstr>
      <vt:lpstr>System calls (Cont…)</vt:lpstr>
      <vt:lpstr>System Calls (Cont…)</vt:lpstr>
      <vt:lpstr>System Calls (Cont…)</vt:lpstr>
      <vt:lpstr>Operating system structures</vt:lpstr>
      <vt:lpstr>Monolithic systems</vt:lpstr>
      <vt:lpstr>Layered systems</vt:lpstr>
      <vt:lpstr>Architecture of THE system</vt:lpstr>
      <vt:lpstr>Microkernel</vt:lpstr>
      <vt:lpstr>Microkernel (Cont…)</vt:lpstr>
      <vt:lpstr>Client-Server model</vt:lpstr>
      <vt:lpstr>Virtual machines</vt:lpstr>
      <vt:lpstr>VM/370</vt:lpstr>
      <vt:lpstr>VM/370 (Cont…)</vt:lpstr>
      <vt:lpstr>Virtual Machines Rediscovered</vt:lpstr>
      <vt:lpstr>Virtual Machines Rediscovered (Cont…)</vt:lpstr>
      <vt:lpstr>Java Virtual Machine</vt:lpstr>
      <vt:lpstr>Exokernels</vt:lpstr>
      <vt:lpstr>Multiprogramming v/s Multiprocessing v/s Multitasking</vt:lpstr>
      <vt:lpstr>Multiprogramming v/s Multiprocessing v/s Multitasking</vt:lpstr>
      <vt:lpstr>Time Sharing Operating System</vt:lpstr>
      <vt:lpstr>Parallel Processing Operating System</vt:lpstr>
      <vt:lpstr>Distributed Operating System</vt:lpstr>
      <vt:lpstr>Questions asked in GTU</vt:lpstr>
      <vt:lpstr>PowerPoint Presentation</vt:lpstr>
    </vt:vector>
  </TitlesOfParts>
  <Company>Darshan Institute of Engg. &amp; Tech.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</dc:title>
  <dc:creator>Darshan Institute of Engg. &amp; Tech.</dc:creator>
  <cp:lastModifiedBy>admin</cp:lastModifiedBy>
  <cp:revision>1828</cp:revision>
  <dcterms:created xsi:type="dcterms:W3CDTF">2013-05-17T03:00:03Z</dcterms:created>
  <dcterms:modified xsi:type="dcterms:W3CDTF">2020-01-02T02:57:14Z</dcterms:modified>
</cp:coreProperties>
</file>